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83"/>
  </p:notesMasterIdLst>
  <p:handoutMasterIdLst>
    <p:handoutMasterId r:id="rId84"/>
  </p:handoutMasterIdLst>
  <p:sldIdLst>
    <p:sldId id="385" r:id="rId2"/>
    <p:sldId id="257" r:id="rId3"/>
    <p:sldId id="499" r:id="rId4"/>
    <p:sldId id="387" r:id="rId5"/>
    <p:sldId id="500" r:id="rId6"/>
    <p:sldId id="464" r:id="rId7"/>
    <p:sldId id="594" r:id="rId8"/>
    <p:sldId id="595" r:id="rId9"/>
    <p:sldId id="571" r:id="rId10"/>
    <p:sldId id="602" r:id="rId11"/>
    <p:sldId id="603" r:id="rId12"/>
    <p:sldId id="620" r:id="rId13"/>
    <p:sldId id="501" r:id="rId14"/>
    <p:sldId id="604" r:id="rId15"/>
    <p:sldId id="467" r:id="rId16"/>
    <p:sldId id="265" r:id="rId17"/>
    <p:sldId id="480" r:id="rId18"/>
    <p:sldId id="572" r:id="rId19"/>
    <p:sldId id="573" r:id="rId20"/>
    <p:sldId id="605" r:id="rId21"/>
    <p:sldId id="417" r:id="rId22"/>
    <p:sldId id="577" r:id="rId23"/>
    <p:sldId id="578" r:id="rId24"/>
    <p:sldId id="503" r:id="rId25"/>
    <p:sldId id="495" r:id="rId26"/>
    <p:sldId id="506" r:id="rId27"/>
    <p:sldId id="431" r:id="rId28"/>
    <p:sldId id="561" r:id="rId29"/>
    <p:sldId id="481" r:id="rId30"/>
    <p:sldId id="579" r:id="rId31"/>
    <p:sldId id="543" r:id="rId32"/>
    <p:sldId id="600" r:id="rId33"/>
    <p:sldId id="601" r:id="rId34"/>
    <p:sldId id="511" r:id="rId35"/>
    <p:sldId id="593" r:id="rId36"/>
    <p:sldId id="429" r:id="rId37"/>
    <p:sldId id="428" r:id="rId38"/>
    <p:sldId id="470" r:id="rId39"/>
    <p:sldId id="596" r:id="rId40"/>
    <p:sldId id="530" r:id="rId41"/>
    <p:sldId id="529" r:id="rId42"/>
    <p:sldId id="597" r:id="rId43"/>
    <p:sldId id="598" r:id="rId44"/>
    <p:sldId id="623" r:id="rId45"/>
    <p:sldId id="613" r:id="rId46"/>
    <p:sldId id="614" r:id="rId47"/>
    <p:sldId id="615" r:id="rId48"/>
    <p:sldId id="616" r:id="rId49"/>
    <p:sldId id="617" r:id="rId50"/>
    <p:sldId id="618" r:id="rId51"/>
    <p:sldId id="567" r:id="rId52"/>
    <p:sldId id="569" r:id="rId53"/>
    <p:sldId id="549" r:id="rId54"/>
    <p:sldId id="550" r:id="rId55"/>
    <p:sldId id="551" r:id="rId56"/>
    <p:sldId id="552" r:id="rId57"/>
    <p:sldId id="553" r:id="rId58"/>
    <p:sldId id="554" r:id="rId59"/>
    <p:sldId id="555" r:id="rId60"/>
    <p:sldId id="556" r:id="rId61"/>
    <p:sldId id="566" r:id="rId62"/>
    <p:sldId id="559" r:id="rId63"/>
    <p:sldId id="562" r:id="rId64"/>
    <p:sldId id="624" r:id="rId65"/>
    <p:sldId id="625" r:id="rId66"/>
    <p:sldId id="626" r:id="rId67"/>
    <p:sldId id="627" r:id="rId68"/>
    <p:sldId id="628" r:id="rId69"/>
    <p:sldId id="621" r:id="rId70"/>
    <p:sldId id="619" r:id="rId71"/>
    <p:sldId id="581" r:id="rId72"/>
    <p:sldId id="406" r:id="rId73"/>
    <p:sldId id="591" r:id="rId74"/>
    <p:sldId id="367" r:id="rId75"/>
    <p:sldId id="405" r:id="rId76"/>
    <p:sldId id="363" r:id="rId77"/>
    <p:sldId id="608" r:id="rId78"/>
    <p:sldId id="609" r:id="rId79"/>
    <p:sldId id="610" r:id="rId80"/>
    <p:sldId id="611" r:id="rId81"/>
    <p:sldId id="612" r:id="rId82"/>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5" autoAdjust="0"/>
    <p:restoredTop sz="53930" autoAdjust="0"/>
  </p:normalViewPr>
  <p:slideViewPr>
    <p:cSldViewPr>
      <p:cViewPr varScale="1">
        <p:scale>
          <a:sx n="61" d="100"/>
          <a:sy n="61" d="100"/>
        </p:scale>
        <p:origin x="1848" y="3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EE33B-D2B6-41E5-BF96-D7BF3C5A9125}" type="doc">
      <dgm:prSet loTypeId="urn:microsoft.com/office/officeart/2005/8/layout/vList2" loCatId="list" qsTypeId="urn:microsoft.com/office/officeart/2005/8/quickstyle/3d2" qsCatId="3D" csTypeId="urn:microsoft.com/office/officeart/2005/8/colors/accent2_2" csCatId="accent2" phldr="1"/>
      <dgm:spPr/>
      <dgm:t>
        <a:bodyPr/>
        <a:lstStyle/>
        <a:p>
          <a:endParaRPr lang="en-US"/>
        </a:p>
      </dgm:t>
    </dgm:pt>
    <dgm:pt modelId="{F1D3B196-70AA-4317-9217-B5E1A5FC58CB}">
      <dgm:prSet/>
      <dgm:spPr/>
      <dgm:t>
        <a:bodyPr/>
        <a:lstStyle/>
        <a:p>
          <a:pPr rtl="0"/>
          <a:r>
            <a:rPr lang="en-US" dirty="0" smtClean="0"/>
            <a:t>History of Functional Programming</a:t>
          </a:r>
          <a:endParaRPr lang="en-US" dirty="0"/>
        </a:p>
      </dgm:t>
    </dgm:pt>
    <dgm:pt modelId="{9F4A4C73-9B06-4404-8EE0-4261E9C2B950}" type="parTrans" cxnId="{28092BBB-DDF9-4F66-8184-F8211E94757E}">
      <dgm:prSet/>
      <dgm:spPr/>
      <dgm:t>
        <a:bodyPr/>
        <a:lstStyle/>
        <a:p>
          <a:endParaRPr lang="en-US"/>
        </a:p>
      </dgm:t>
    </dgm:pt>
    <dgm:pt modelId="{773EC490-D200-445D-8A9A-DB10D12053CD}" type="sibTrans" cxnId="{28092BBB-DDF9-4F66-8184-F8211E94757E}">
      <dgm:prSet/>
      <dgm:spPr/>
      <dgm:t>
        <a:bodyPr/>
        <a:lstStyle/>
        <a:p>
          <a:endParaRPr lang="en-US"/>
        </a:p>
      </dgm:t>
    </dgm:pt>
    <dgm:pt modelId="{918A94B1-CB5F-D04F-B80D-660CD601203A}">
      <dgm:prSet/>
      <dgm:spPr/>
      <dgm:t>
        <a:bodyPr/>
        <a:lstStyle/>
        <a:p>
          <a:pPr rtl="0"/>
          <a:r>
            <a:rPr lang="en-US" dirty="0" smtClean="0"/>
            <a:t>What is Functional Programming</a:t>
          </a:r>
          <a:endParaRPr lang="en-US" dirty="0"/>
        </a:p>
      </dgm:t>
    </dgm:pt>
    <dgm:pt modelId="{421993D7-04AB-B54B-AF40-58183A26669E}" type="parTrans" cxnId="{05A04FA5-AB70-124B-BBBB-1FB9EBA3EEF3}">
      <dgm:prSet/>
      <dgm:spPr/>
      <dgm:t>
        <a:bodyPr/>
        <a:lstStyle/>
        <a:p>
          <a:endParaRPr lang="en-US"/>
        </a:p>
      </dgm:t>
    </dgm:pt>
    <dgm:pt modelId="{E504A7E1-28D2-3F44-A4A1-980A5BE9BE49}" type="sibTrans" cxnId="{05A04FA5-AB70-124B-BBBB-1FB9EBA3EEF3}">
      <dgm:prSet/>
      <dgm:spPr/>
      <dgm:t>
        <a:bodyPr/>
        <a:lstStyle/>
        <a:p>
          <a:endParaRPr lang="en-US"/>
        </a:p>
      </dgm:t>
    </dgm:pt>
    <dgm:pt modelId="{59810853-4E58-C544-94C9-0E24A9F5C17C}">
      <dgm:prSet/>
      <dgm:spPr/>
      <dgm:t>
        <a:bodyPr/>
        <a:lstStyle/>
        <a:p>
          <a:r>
            <a:rPr lang="en-US" dirty="0" smtClean="0"/>
            <a:t>Functional Programming characteristics </a:t>
          </a:r>
          <a:endParaRPr lang="en-US" dirty="0"/>
        </a:p>
      </dgm:t>
    </dgm:pt>
    <dgm:pt modelId="{70785F26-824E-F445-BAC5-4334D95350EF}" type="parTrans" cxnId="{BC19FA40-6DFD-7641-BC97-09FB0B87C219}">
      <dgm:prSet/>
      <dgm:spPr/>
      <dgm:t>
        <a:bodyPr/>
        <a:lstStyle/>
        <a:p>
          <a:endParaRPr lang="en-US"/>
        </a:p>
      </dgm:t>
    </dgm:pt>
    <dgm:pt modelId="{BF2E2B89-53DD-2341-A435-4DA911E7FD63}" type="sibTrans" cxnId="{BC19FA40-6DFD-7641-BC97-09FB0B87C219}">
      <dgm:prSet/>
      <dgm:spPr/>
      <dgm:t>
        <a:bodyPr/>
        <a:lstStyle/>
        <a:p>
          <a:endParaRPr lang="en-US"/>
        </a:p>
      </dgm:t>
    </dgm:pt>
    <dgm:pt modelId="{F6C9AF25-7C72-A941-8947-949FFAF3A75E}">
      <dgm:prSet/>
      <dgm:spPr/>
      <dgm:t>
        <a:bodyPr/>
        <a:lstStyle/>
        <a:p>
          <a:pPr rtl="0"/>
          <a:r>
            <a:rPr lang="en-US" smtClean="0"/>
            <a:t>Why Functional Programming</a:t>
          </a:r>
          <a:endParaRPr lang="en-US"/>
        </a:p>
      </dgm:t>
    </dgm:pt>
    <dgm:pt modelId="{3B442339-9623-A34D-9187-AAF218EB65EE}" type="parTrans" cxnId="{4830FEE7-7C84-3642-A945-A8597F1C96A9}">
      <dgm:prSet/>
      <dgm:spPr/>
      <dgm:t>
        <a:bodyPr/>
        <a:lstStyle/>
        <a:p>
          <a:endParaRPr lang="en-US"/>
        </a:p>
      </dgm:t>
    </dgm:pt>
    <dgm:pt modelId="{17A81A98-EE4F-E343-BDA9-DAF9591EBA5D}" type="sibTrans" cxnId="{4830FEE7-7C84-3642-A945-A8597F1C96A9}">
      <dgm:prSet/>
      <dgm:spPr/>
      <dgm:t>
        <a:bodyPr/>
        <a:lstStyle/>
        <a:p>
          <a:endParaRPr lang="en-US"/>
        </a:p>
      </dgm:t>
    </dgm:pt>
    <dgm:pt modelId="{8314238A-6737-0A43-A95B-977344F209B4}">
      <dgm:prSet/>
      <dgm:spPr/>
      <dgm:t>
        <a:bodyPr/>
        <a:lstStyle/>
        <a:p>
          <a:r>
            <a:rPr lang="en-US" dirty="0" smtClean="0"/>
            <a:t>Functional </a:t>
          </a:r>
          <a:r>
            <a:rPr lang="en-US" dirty="0" err="1" smtClean="0"/>
            <a:t>vs</a:t>
          </a:r>
          <a:r>
            <a:rPr lang="en-US" dirty="0" smtClean="0"/>
            <a:t> Imperative Programming </a:t>
          </a:r>
          <a:endParaRPr lang="en-US" dirty="0"/>
        </a:p>
      </dgm:t>
    </dgm:pt>
    <dgm:pt modelId="{E596D170-05ED-C44E-92CF-6288ED5D05B6}" type="parTrans" cxnId="{5243676D-C6E8-DE40-A648-CEA519D7A61C}">
      <dgm:prSet/>
      <dgm:spPr/>
      <dgm:t>
        <a:bodyPr/>
        <a:lstStyle/>
        <a:p>
          <a:endParaRPr lang="en-US"/>
        </a:p>
      </dgm:t>
    </dgm:pt>
    <dgm:pt modelId="{42D61C9B-1A70-6E41-B095-AFBF1C5A9515}" type="sibTrans" cxnId="{5243676D-C6E8-DE40-A648-CEA519D7A61C}">
      <dgm:prSet/>
      <dgm:spPr/>
      <dgm:t>
        <a:bodyPr/>
        <a:lstStyle/>
        <a:p>
          <a:endParaRPr lang="en-US"/>
        </a:p>
      </dgm:t>
    </dgm:pt>
    <dgm:pt modelId="{AA91A41B-4BCE-4341-92EC-83422C64C79C}" type="pres">
      <dgm:prSet presAssocID="{00BEE33B-D2B6-41E5-BF96-D7BF3C5A9125}" presName="linear" presStyleCnt="0">
        <dgm:presLayoutVars>
          <dgm:animLvl val="lvl"/>
          <dgm:resizeHandles val="exact"/>
        </dgm:presLayoutVars>
      </dgm:prSet>
      <dgm:spPr/>
      <dgm:t>
        <a:bodyPr/>
        <a:lstStyle/>
        <a:p>
          <a:endParaRPr lang="en-US"/>
        </a:p>
      </dgm:t>
    </dgm:pt>
    <dgm:pt modelId="{11AA629A-B6F9-42BA-B2CC-D12059632ACE}" type="pres">
      <dgm:prSet presAssocID="{F1D3B196-70AA-4317-9217-B5E1A5FC58CB}" presName="parentText" presStyleLbl="node1" presStyleIdx="0" presStyleCnt="5">
        <dgm:presLayoutVars>
          <dgm:chMax val="0"/>
          <dgm:bulletEnabled val="1"/>
        </dgm:presLayoutVars>
      </dgm:prSet>
      <dgm:spPr/>
      <dgm:t>
        <a:bodyPr/>
        <a:lstStyle/>
        <a:p>
          <a:endParaRPr lang="en-US"/>
        </a:p>
      </dgm:t>
    </dgm:pt>
    <dgm:pt modelId="{6FB92C14-AE6E-4F3A-8AD8-BB92B6CBA8ED}" type="pres">
      <dgm:prSet presAssocID="{773EC490-D200-445D-8A9A-DB10D12053CD}" presName="spacer" presStyleCnt="0"/>
      <dgm:spPr/>
    </dgm:pt>
    <dgm:pt modelId="{5889158F-B83B-BE46-B145-B45F82068557}" type="pres">
      <dgm:prSet presAssocID="{8314238A-6737-0A43-A95B-977344F209B4}" presName="parentText" presStyleLbl="node1" presStyleIdx="1" presStyleCnt="5">
        <dgm:presLayoutVars>
          <dgm:chMax val="0"/>
          <dgm:bulletEnabled val="1"/>
        </dgm:presLayoutVars>
      </dgm:prSet>
      <dgm:spPr/>
      <dgm:t>
        <a:bodyPr/>
        <a:lstStyle/>
        <a:p>
          <a:endParaRPr lang="en-US"/>
        </a:p>
      </dgm:t>
    </dgm:pt>
    <dgm:pt modelId="{EE868599-AFA6-2B4A-86BF-1F3037901A21}" type="pres">
      <dgm:prSet presAssocID="{42D61C9B-1A70-6E41-B095-AFBF1C5A9515}" presName="spacer" presStyleCnt="0"/>
      <dgm:spPr/>
    </dgm:pt>
    <dgm:pt modelId="{F94A2C51-9802-FF45-BBDF-4BC10E127030}" type="pres">
      <dgm:prSet presAssocID="{918A94B1-CB5F-D04F-B80D-660CD601203A}" presName="parentText" presStyleLbl="node1" presStyleIdx="2" presStyleCnt="5">
        <dgm:presLayoutVars>
          <dgm:chMax val="0"/>
          <dgm:bulletEnabled val="1"/>
        </dgm:presLayoutVars>
      </dgm:prSet>
      <dgm:spPr/>
      <dgm:t>
        <a:bodyPr/>
        <a:lstStyle/>
        <a:p>
          <a:endParaRPr lang="en-US"/>
        </a:p>
      </dgm:t>
    </dgm:pt>
    <dgm:pt modelId="{2E973482-1DF8-4141-AB34-20C038123CA5}" type="pres">
      <dgm:prSet presAssocID="{E504A7E1-28D2-3F44-A4A1-980A5BE9BE49}" presName="spacer" presStyleCnt="0"/>
      <dgm:spPr/>
    </dgm:pt>
    <dgm:pt modelId="{C6E59577-4B3C-CF4A-A111-0AE31AB82C16}" type="pres">
      <dgm:prSet presAssocID="{59810853-4E58-C544-94C9-0E24A9F5C17C}" presName="parentText" presStyleLbl="node1" presStyleIdx="3" presStyleCnt="5">
        <dgm:presLayoutVars>
          <dgm:chMax val="0"/>
          <dgm:bulletEnabled val="1"/>
        </dgm:presLayoutVars>
      </dgm:prSet>
      <dgm:spPr/>
      <dgm:t>
        <a:bodyPr/>
        <a:lstStyle/>
        <a:p>
          <a:endParaRPr lang="en-US"/>
        </a:p>
      </dgm:t>
    </dgm:pt>
    <dgm:pt modelId="{B7CB7688-2D8E-8F4F-8921-E0DDF613249C}" type="pres">
      <dgm:prSet presAssocID="{BF2E2B89-53DD-2341-A435-4DA911E7FD63}" presName="spacer" presStyleCnt="0"/>
      <dgm:spPr/>
    </dgm:pt>
    <dgm:pt modelId="{E1880C41-C04C-C94E-8FD2-B7154E4BE215}" type="pres">
      <dgm:prSet presAssocID="{F6C9AF25-7C72-A941-8947-949FFAF3A75E}" presName="parentText" presStyleLbl="node1" presStyleIdx="4" presStyleCnt="5">
        <dgm:presLayoutVars>
          <dgm:chMax val="0"/>
          <dgm:bulletEnabled val="1"/>
        </dgm:presLayoutVars>
      </dgm:prSet>
      <dgm:spPr/>
      <dgm:t>
        <a:bodyPr/>
        <a:lstStyle/>
        <a:p>
          <a:endParaRPr lang="en-US"/>
        </a:p>
      </dgm:t>
    </dgm:pt>
  </dgm:ptLst>
  <dgm:cxnLst>
    <dgm:cxn modelId="{05A04FA5-AB70-124B-BBBB-1FB9EBA3EEF3}" srcId="{00BEE33B-D2B6-41E5-BF96-D7BF3C5A9125}" destId="{918A94B1-CB5F-D04F-B80D-660CD601203A}" srcOrd="2" destOrd="0" parTransId="{421993D7-04AB-B54B-AF40-58183A26669E}" sibTransId="{E504A7E1-28D2-3F44-A4A1-980A5BE9BE49}"/>
    <dgm:cxn modelId="{BC19FA40-6DFD-7641-BC97-09FB0B87C219}" srcId="{00BEE33B-D2B6-41E5-BF96-D7BF3C5A9125}" destId="{59810853-4E58-C544-94C9-0E24A9F5C17C}" srcOrd="3" destOrd="0" parTransId="{70785F26-824E-F445-BAC5-4334D95350EF}" sibTransId="{BF2E2B89-53DD-2341-A435-4DA911E7FD63}"/>
    <dgm:cxn modelId="{83C0FC41-1B89-B847-B733-57F264281A8E}" type="presOf" srcId="{918A94B1-CB5F-D04F-B80D-660CD601203A}" destId="{F94A2C51-9802-FF45-BBDF-4BC10E127030}" srcOrd="0" destOrd="0" presId="urn:microsoft.com/office/officeart/2005/8/layout/vList2"/>
    <dgm:cxn modelId="{9C5228C7-D711-1E4B-B963-B7BC61F1873B}" type="presOf" srcId="{8314238A-6737-0A43-A95B-977344F209B4}" destId="{5889158F-B83B-BE46-B145-B45F82068557}" srcOrd="0" destOrd="0" presId="urn:microsoft.com/office/officeart/2005/8/layout/vList2"/>
    <dgm:cxn modelId="{17C1F8E6-2AC5-2D4B-A9A8-B0E8C595B7B2}" type="presOf" srcId="{59810853-4E58-C544-94C9-0E24A9F5C17C}" destId="{C6E59577-4B3C-CF4A-A111-0AE31AB82C16}" srcOrd="0" destOrd="0" presId="urn:microsoft.com/office/officeart/2005/8/layout/vList2"/>
    <dgm:cxn modelId="{4830FEE7-7C84-3642-A945-A8597F1C96A9}" srcId="{00BEE33B-D2B6-41E5-BF96-D7BF3C5A9125}" destId="{F6C9AF25-7C72-A941-8947-949FFAF3A75E}" srcOrd="4" destOrd="0" parTransId="{3B442339-9623-A34D-9187-AAF218EB65EE}" sibTransId="{17A81A98-EE4F-E343-BDA9-DAF9591EBA5D}"/>
    <dgm:cxn modelId="{BACFE3EE-E917-F44F-B8CE-2B8B97D48619}" type="presOf" srcId="{F1D3B196-70AA-4317-9217-B5E1A5FC58CB}" destId="{11AA629A-B6F9-42BA-B2CC-D12059632ACE}" srcOrd="0" destOrd="0" presId="urn:microsoft.com/office/officeart/2005/8/layout/vList2"/>
    <dgm:cxn modelId="{5243676D-C6E8-DE40-A648-CEA519D7A61C}" srcId="{00BEE33B-D2B6-41E5-BF96-D7BF3C5A9125}" destId="{8314238A-6737-0A43-A95B-977344F209B4}" srcOrd="1" destOrd="0" parTransId="{E596D170-05ED-C44E-92CF-6288ED5D05B6}" sibTransId="{42D61C9B-1A70-6E41-B095-AFBF1C5A9515}"/>
    <dgm:cxn modelId="{28092BBB-DDF9-4F66-8184-F8211E94757E}" srcId="{00BEE33B-D2B6-41E5-BF96-D7BF3C5A9125}" destId="{F1D3B196-70AA-4317-9217-B5E1A5FC58CB}" srcOrd="0" destOrd="0" parTransId="{9F4A4C73-9B06-4404-8EE0-4261E9C2B950}" sibTransId="{773EC490-D200-445D-8A9A-DB10D12053CD}"/>
    <dgm:cxn modelId="{8FB52D72-F0D1-F146-98D1-F9A59D8792F4}" type="presOf" srcId="{00BEE33B-D2B6-41E5-BF96-D7BF3C5A9125}" destId="{AA91A41B-4BCE-4341-92EC-83422C64C79C}" srcOrd="0" destOrd="0" presId="urn:microsoft.com/office/officeart/2005/8/layout/vList2"/>
    <dgm:cxn modelId="{E9BCBBE9-F4D4-754F-808B-4A051D4027B5}" type="presOf" srcId="{F6C9AF25-7C72-A941-8947-949FFAF3A75E}" destId="{E1880C41-C04C-C94E-8FD2-B7154E4BE215}" srcOrd="0" destOrd="0" presId="urn:microsoft.com/office/officeart/2005/8/layout/vList2"/>
    <dgm:cxn modelId="{6432E240-3403-094F-BA67-10A571664B60}" type="presParOf" srcId="{AA91A41B-4BCE-4341-92EC-83422C64C79C}" destId="{11AA629A-B6F9-42BA-B2CC-D12059632ACE}" srcOrd="0" destOrd="0" presId="urn:microsoft.com/office/officeart/2005/8/layout/vList2"/>
    <dgm:cxn modelId="{FF1851DC-3368-064F-9A8E-EA80543BC535}" type="presParOf" srcId="{AA91A41B-4BCE-4341-92EC-83422C64C79C}" destId="{6FB92C14-AE6E-4F3A-8AD8-BB92B6CBA8ED}" srcOrd="1" destOrd="0" presId="urn:microsoft.com/office/officeart/2005/8/layout/vList2"/>
    <dgm:cxn modelId="{63A28B58-9C86-1D48-BEB7-EC52700953AE}" type="presParOf" srcId="{AA91A41B-4BCE-4341-92EC-83422C64C79C}" destId="{5889158F-B83B-BE46-B145-B45F82068557}" srcOrd="2" destOrd="0" presId="urn:microsoft.com/office/officeart/2005/8/layout/vList2"/>
    <dgm:cxn modelId="{3DD72253-9723-DE4A-B684-A094D3744BE5}" type="presParOf" srcId="{AA91A41B-4BCE-4341-92EC-83422C64C79C}" destId="{EE868599-AFA6-2B4A-86BF-1F3037901A21}" srcOrd="3" destOrd="0" presId="urn:microsoft.com/office/officeart/2005/8/layout/vList2"/>
    <dgm:cxn modelId="{97799673-43FF-BA4F-8884-61AB206C7B59}" type="presParOf" srcId="{AA91A41B-4BCE-4341-92EC-83422C64C79C}" destId="{F94A2C51-9802-FF45-BBDF-4BC10E127030}" srcOrd="4" destOrd="0" presId="urn:microsoft.com/office/officeart/2005/8/layout/vList2"/>
    <dgm:cxn modelId="{C8BED655-D827-8B45-B7C8-2EC272AE31AC}" type="presParOf" srcId="{AA91A41B-4BCE-4341-92EC-83422C64C79C}" destId="{2E973482-1DF8-4141-AB34-20C038123CA5}" srcOrd="5" destOrd="0" presId="urn:microsoft.com/office/officeart/2005/8/layout/vList2"/>
    <dgm:cxn modelId="{60EA1936-5B72-0346-B194-3963A9D547AD}" type="presParOf" srcId="{AA91A41B-4BCE-4341-92EC-83422C64C79C}" destId="{C6E59577-4B3C-CF4A-A111-0AE31AB82C16}" srcOrd="6" destOrd="0" presId="urn:microsoft.com/office/officeart/2005/8/layout/vList2"/>
    <dgm:cxn modelId="{C774366C-7372-C34B-9E18-124DBD23A1F4}" type="presParOf" srcId="{AA91A41B-4BCE-4341-92EC-83422C64C79C}" destId="{B7CB7688-2D8E-8F4F-8921-E0DDF613249C}" srcOrd="7" destOrd="0" presId="urn:microsoft.com/office/officeart/2005/8/layout/vList2"/>
    <dgm:cxn modelId="{E853E418-4E64-7C48-8DBB-389BC9E93432}" type="presParOf" srcId="{AA91A41B-4BCE-4341-92EC-83422C64C79C}" destId="{E1880C41-C04C-C94E-8FD2-B7154E4BE21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BEE33B-D2B6-41E5-BF96-D7BF3C5A9125}" type="doc">
      <dgm:prSet loTypeId="urn:microsoft.com/office/officeart/2005/8/layout/vList2" loCatId="list" qsTypeId="urn:microsoft.com/office/officeart/2005/8/quickstyle/3d2" qsCatId="3D" csTypeId="urn:microsoft.com/office/officeart/2005/8/colors/accent2_2" csCatId="accent2" phldr="1"/>
      <dgm:spPr/>
      <dgm:t>
        <a:bodyPr/>
        <a:lstStyle/>
        <a:p>
          <a:endParaRPr lang="en-US"/>
        </a:p>
      </dgm:t>
    </dgm:pt>
    <dgm:pt modelId="{F1D3B196-70AA-4317-9217-B5E1A5FC58CB}">
      <dgm:prSet/>
      <dgm:spPr/>
      <dgm:t>
        <a:bodyPr/>
        <a:lstStyle/>
        <a:p>
          <a:pPr rtl="0"/>
          <a:r>
            <a:rPr lang="en-US" dirty="0" smtClean="0"/>
            <a:t>Higher Order Function &amp; Pure Function</a:t>
          </a:r>
          <a:endParaRPr lang="en-US" dirty="0"/>
        </a:p>
      </dgm:t>
    </dgm:pt>
    <dgm:pt modelId="{9F4A4C73-9B06-4404-8EE0-4261E9C2B950}" type="parTrans" cxnId="{28092BBB-DDF9-4F66-8184-F8211E94757E}">
      <dgm:prSet/>
      <dgm:spPr/>
      <dgm:t>
        <a:bodyPr/>
        <a:lstStyle/>
        <a:p>
          <a:endParaRPr lang="en-US"/>
        </a:p>
      </dgm:t>
    </dgm:pt>
    <dgm:pt modelId="{773EC490-D200-445D-8A9A-DB10D12053CD}" type="sibTrans" cxnId="{28092BBB-DDF9-4F66-8184-F8211E94757E}">
      <dgm:prSet/>
      <dgm:spPr/>
      <dgm:t>
        <a:bodyPr/>
        <a:lstStyle/>
        <a:p>
          <a:endParaRPr lang="en-US"/>
        </a:p>
      </dgm:t>
    </dgm:pt>
    <dgm:pt modelId="{918A94B1-CB5F-D04F-B80D-660CD601203A}">
      <dgm:prSet/>
      <dgm:spPr/>
      <dgm:t>
        <a:bodyPr/>
        <a:lstStyle/>
        <a:p>
          <a:pPr rtl="0"/>
          <a:r>
            <a:rPr lang="en-US" dirty="0" smtClean="0"/>
            <a:t>Referential Transparency </a:t>
          </a:r>
          <a:endParaRPr lang="en-US" dirty="0"/>
        </a:p>
      </dgm:t>
    </dgm:pt>
    <dgm:pt modelId="{421993D7-04AB-B54B-AF40-58183A26669E}" type="parTrans" cxnId="{05A04FA5-AB70-124B-BBBB-1FB9EBA3EEF3}">
      <dgm:prSet/>
      <dgm:spPr/>
      <dgm:t>
        <a:bodyPr/>
        <a:lstStyle/>
        <a:p>
          <a:endParaRPr lang="en-US"/>
        </a:p>
      </dgm:t>
    </dgm:pt>
    <dgm:pt modelId="{E504A7E1-28D2-3F44-A4A1-980A5BE9BE49}" type="sibTrans" cxnId="{05A04FA5-AB70-124B-BBBB-1FB9EBA3EEF3}">
      <dgm:prSet/>
      <dgm:spPr/>
      <dgm:t>
        <a:bodyPr/>
        <a:lstStyle/>
        <a:p>
          <a:endParaRPr lang="en-US"/>
        </a:p>
      </dgm:t>
    </dgm:pt>
    <dgm:pt modelId="{59810853-4E58-C544-94C9-0E24A9F5C17C}">
      <dgm:prSet/>
      <dgm:spPr/>
      <dgm:t>
        <a:bodyPr/>
        <a:lstStyle/>
        <a:p>
          <a:r>
            <a:rPr lang="en-US" dirty="0" smtClean="0"/>
            <a:t>Curry &amp; Partial Application</a:t>
          </a:r>
          <a:endParaRPr lang="en-US" dirty="0"/>
        </a:p>
      </dgm:t>
    </dgm:pt>
    <dgm:pt modelId="{70785F26-824E-F445-BAC5-4334D95350EF}" type="parTrans" cxnId="{BC19FA40-6DFD-7641-BC97-09FB0B87C219}">
      <dgm:prSet/>
      <dgm:spPr/>
      <dgm:t>
        <a:bodyPr/>
        <a:lstStyle/>
        <a:p>
          <a:endParaRPr lang="en-US"/>
        </a:p>
      </dgm:t>
    </dgm:pt>
    <dgm:pt modelId="{BF2E2B89-53DD-2341-A435-4DA911E7FD63}" type="sibTrans" cxnId="{BC19FA40-6DFD-7641-BC97-09FB0B87C219}">
      <dgm:prSet/>
      <dgm:spPr/>
      <dgm:t>
        <a:bodyPr/>
        <a:lstStyle/>
        <a:p>
          <a:endParaRPr lang="en-US"/>
        </a:p>
      </dgm:t>
    </dgm:pt>
    <dgm:pt modelId="{106AF4FC-369A-4443-964B-BD188D9B1CDA}">
      <dgm:prSet/>
      <dgm:spPr/>
      <dgm:t>
        <a:bodyPr/>
        <a:lstStyle/>
        <a:p>
          <a:r>
            <a:rPr lang="en-US" dirty="0" smtClean="0"/>
            <a:t>Immutability &amp; Side Effects</a:t>
          </a:r>
          <a:endParaRPr lang="en-US" dirty="0"/>
        </a:p>
      </dgm:t>
    </dgm:pt>
    <dgm:pt modelId="{C349863F-AABC-7E49-B12E-C27285D7C9CC}" type="parTrans" cxnId="{64EFEFB4-0186-9A4F-A94A-0BA43B7D4BFD}">
      <dgm:prSet/>
      <dgm:spPr/>
      <dgm:t>
        <a:bodyPr/>
        <a:lstStyle/>
        <a:p>
          <a:endParaRPr lang="en-US"/>
        </a:p>
      </dgm:t>
    </dgm:pt>
    <dgm:pt modelId="{87B60FE1-11CC-4D4B-8FEF-235DFE297A5B}" type="sibTrans" cxnId="{64EFEFB4-0186-9A4F-A94A-0BA43B7D4BFD}">
      <dgm:prSet/>
      <dgm:spPr/>
      <dgm:t>
        <a:bodyPr/>
        <a:lstStyle/>
        <a:p>
          <a:endParaRPr lang="en-US"/>
        </a:p>
      </dgm:t>
    </dgm:pt>
    <dgm:pt modelId="{9F76C6F5-4DA6-1541-AFA8-6AFD46C2F82E}">
      <dgm:prSet/>
      <dgm:spPr/>
      <dgm:t>
        <a:bodyPr/>
        <a:lstStyle/>
        <a:p>
          <a:r>
            <a:rPr lang="en-US" dirty="0" err="1" smtClean="0"/>
            <a:t>Memoization</a:t>
          </a:r>
          <a:r>
            <a:rPr lang="en-US" dirty="0" smtClean="0"/>
            <a:t> &amp; Lazy Evaluation</a:t>
          </a:r>
          <a:endParaRPr lang="en-US" dirty="0"/>
        </a:p>
      </dgm:t>
    </dgm:pt>
    <dgm:pt modelId="{69CE6ACD-4ECF-6447-A2BE-0F5C264DCE32}" type="parTrans" cxnId="{461C0BD5-8610-4941-841C-B107903040F5}">
      <dgm:prSet/>
      <dgm:spPr/>
      <dgm:t>
        <a:bodyPr/>
        <a:lstStyle/>
        <a:p>
          <a:endParaRPr lang="en-US"/>
        </a:p>
      </dgm:t>
    </dgm:pt>
    <dgm:pt modelId="{EB4DFDCE-D6BB-0F4B-95AC-0C965BBE53C8}" type="sibTrans" cxnId="{461C0BD5-8610-4941-841C-B107903040F5}">
      <dgm:prSet/>
      <dgm:spPr/>
      <dgm:t>
        <a:bodyPr/>
        <a:lstStyle/>
        <a:p>
          <a:endParaRPr lang="en-US"/>
        </a:p>
      </dgm:t>
    </dgm:pt>
    <dgm:pt modelId="{EF184C74-AAD5-8E43-927B-B68C43BB18BC}">
      <dgm:prSet/>
      <dgm:spPr/>
      <dgm:t>
        <a:bodyPr/>
        <a:lstStyle/>
        <a:p>
          <a:r>
            <a:rPr lang="en-US" dirty="0" smtClean="0"/>
            <a:t>Recursion &amp; Pattern </a:t>
          </a:r>
          <a:r>
            <a:rPr lang="en-US" dirty="0" err="1" smtClean="0"/>
            <a:t>Macthing</a:t>
          </a:r>
          <a:endParaRPr lang="en-US" dirty="0"/>
        </a:p>
      </dgm:t>
    </dgm:pt>
    <dgm:pt modelId="{AF9AF4FE-4E9E-7642-A03C-A2332FEAB223}" type="parTrans" cxnId="{2FDB6D5A-C84A-AE4B-A6BA-CAD49D3B81CB}">
      <dgm:prSet/>
      <dgm:spPr/>
      <dgm:t>
        <a:bodyPr/>
        <a:lstStyle/>
        <a:p>
          <a:endParaRPr lang="en-US"/>
        </a:p>
      </dgm:t>
    </dgm:pt>
    <dgm:pt modelId="{EFDBB547-057E-0A41-BA63-EC5AAB2C364A}" type="sibTrans" cxnId="{2FDB6D5A-C84A-AE4B-A6BA-CAD49D3B81CB}">
      <dgm:prSet/>
      <dgm:spPr/>
      <dgm:t>
        <a:bodyPr/>
        <a:lstStyle/>
        <a:p>
          <a:endParaRPr lang="en-US"/>
        </a:p>
      </dgm:t>
    </dgm:pt>
    <dgm:pt modelId="{AA91A41B-4BCE-4341-92EC-83422C64C79C}" type="pres">
      <dgm:prSet presAssocID="{00BEE33B-D2B6-41E5-BF96-D7BF3C5A9125}" presName="linear" presStyleCnt="0">
        <dgm:presLayoutVars>
          <dgm:animLvl val="lvl"/>
          <dgm:resizeHandles val="exact"/>
        </dgm:presLayoutVars>
      </dgm:prSet>
      <dgm:spPr/>
      <dgm:t>
        <a:bodyPr/>
        <a:lstStyle/>
        <a:p>
          <a:endParaRPr lang="en-US"/>
        </a:p>
      </dgm:t>
    </dgm:pt>
    <dgm:pt modelId="{11AA629A-B6F9-42BA-B2CC-D12059632ACE}" type="pres">
      <dgm:prSet presAssocID="{F1D3B196-70AA-4317-9217-B5E1A5FC58CB}" presName="parentText" presStyleLbl="node1" presStyleIdx="0" presStyleCnt="6">
        <dgm:presLayoutVars>
          <dgm:chMax val="0"/>
          <dgm:bulletEnabled val="1"/>
        </dgm:presLayoutVars>
      </dgm:prSet>
      <dgm:spPr/>
      <dgm:t>
        <a:bodyPr/>
        <a:lstStyle/>
        <a:p>
          <a:endParaRPr lang="en-US"/>
        </a:p>
      </dgm:t>
    </dgm:pt>
    <dgm:pt modelId="{6FB92C14-AE6E-4F3A-8AD8-BB92B6CBA8ED}" type="pres">
      <dgm:prSet presAssocID="{773EC490-D200-445D-8A9A-DB10D12053CD}" presName="spacer" presStyleCnt="0"/>
      <dgm:spPr/>
    </dgm:pt>
    <dgm:pt modelId="{328A6035-CA62-B945-890D-7F492F8E2B46}" type="pres">
      <dgm:prSet presAssocID="{106AF4FC-369A-4443-964B-BD188D9B1CDA}" presName="parentText" presStyleLbl="node1" presStyleIdx="1" presStyleCnt="6">
        <dgm:presLayoutVars>
          <dgm:chMax val="0"/>
          <dgm:bulletEnabled val="1"/>
        </dgm:presLayoutVars>
      </dgm:prSet>
      <dgm:spPr/>
      <dgm:t>
        <a:bodyPr/>
        <a:lstStyle/>
        <a:p>
          <a:endParaRPr lang="en-US"/>
        </a:p>
      </dgm:t>
    </dgm:pt>
    <dgm:pt modelId="{DE571C40-A314-EA48-96A6-5935D0EEA977}" type="pres">
      <dgm:prSet presAssocID="{87B60FE1-11CC-4D4B-8FEF-235DFE297A5B}" presName="spacer" presStyleCnt="0"/>
      <dgm:spPr/>
    </dgm:pt>
    <dgm:pt modelId="{F94A2C51-9802-FF45-BBDF-4BC10E127030}" type="pres">
      <dgm:prSet presAssocID="{918A94B1-CB5F-D04F-B80D-660CD601203A}" presName="parentText" presStyleLbl="node1" presStyleIdx="2" presStyleCnt="6">
        <dgm:presLayoutVars>
          <dgm:chMax val="0"/>
          <dgm:bulletEnabled val="1"/>
        </dgm:presLayoutVars>
      </dgm:prSet>
      <dgm:spPr/>
      <dgm:t>
        <a:bodyPr/>
        <a:lstStyle/>
        <a:p>
          <a:endParaRPr lang="en-US"/>
        </a:p>
      </dgm:t>
    </dgm:pt>
    <dgm:pt modelId="{2E973482-1DF8-4141-AB34-20C038123CA5}" type="pres">
      <dgm:prSet presAssocID="{E504A7E1-28D2-3F44-A4A1-980A5BE9BE49}" presName="spacer" presStyleCnt="0"/>
      <dgm:spPr/>
    </dgm:pt>
    <dgm:pt modelId="{C6E59577-4B3C-CF4A-A111-0AE31AB82C16}" type="pres">
      <dgm:prSet presAssocID="{59810853-4E58-C544-94C9-0E24A9F5C17C}" presName="parentText" presStyleLbl="node1" presStyleIdx="3" presStyleCnt="6">
        <dgm:presLayoutVars>
          <dgm:chMax val="0"/>
          <dgm:bulletEnabled val="1"/>
        </dgm:presLayoutVars>
      </dgm:prSet>
      <dgm:spPr/>
      <dgm:t>
        <a:bodyPr/>
        <a:lstStyle/>
        <a:p>
          <a:endParaRPr lang="en-US"/>
        </a:p>
      </dgm:t>
    </dgm:pt>
    <dgm:pt modelId="{B7CB7688-2D8E-8F4F-8921-E0DDF613249C}" type="pres">
      <dgm:prSet presAssocID="{BF2E2B89-53DD-2341-A435-4DA911E7FD63}" presName="spacer" presStyleCnt="0"/>
      <dgm:spPr/>
    </dgm:pt>
    <dgm:pt modelId="{55A645BF-6BAA-B94C-8CD4-0C351735C257}" type="pres">
      <dgm:prSet presAssocID="{9F76C6F5-4DA6-1541-AFA8-6AFD46C2F82E}" presName="parentText" presStyleLbl="node1" presStyleIdx="4" presStyleCnt="6">
        <dgm:presLayoutVars>
          <dgm:chMax val="0"/>
          <dgm:bulletEnabled val="1"/>
        </dgm:presLayoutVars>
      </dgm:prSet>
      <dgm:spPr/>
      <dgm:t>
        <a:bodyPr/>
        <a:lstStyle/>
        <a:p>
          <a:endParaRPr lang="en-US"/>
        </a:p>
      </dgm:t>
    </dgm:pt>
    <dgm:pt modelId="{ED100BCB-4854-064E-B2E1-3620E6F31C9D}" type="pres">
      <dgm:prSet presAssocID="{EB4DFDCE-D6BB-0F4B-95AC-0C965BBE53C8}" presName="spacer" presStyleCnt="0"/>
      <dgm:spPr/>
    </dgm:pt>
    <dgm:pt modelId="{36E7D47D-AB7F-6844-AB02-39E234F106F2}" type="pres">
      <dgm:prSet presAssocID="{EF184C74-AAD5-8E43-927B-B68C43BB18BC}" presName="parentText" presStyleLbl="node1" presStyleIdx="5" presStyleCnt="6">
        <dgm:presLayoutVars>
          <dgm:chMax val="0"/>
          <dgm:bulletEnabled val="1"/>
        </dgm:presLayoutVars>
      </dgm:prSet>
      <dgm:spPr/>
      <dgm:t>
        <a:bodyPr/>
        <a:lstStyle/>
        <a:p>
          <a:endParaRPr lang="en-US"/>
        </a:p>
      </dgm:t>
    </dgm:pt>
  </dgm:ptLst>
  <dgm:cxnLst>
    <dgm:cxn modelId="{21D1CF0E-81A7-5E45-AA61-3401B9FC8DB4}" type="presOf" srcId="{00BEE33B-D2B6-41E5-BF96-D7BF3C5A9125}" destId="{AA91A41B-4BCE-4341-92EC-83422C64C79C}" srcOrd="0" destOrd="0" presId="urn:microsoft.com/office/officeart/2005/8/layout/vList2"/>
    <dgm:cxn modelId="{461C0BD5-8610-4941-841C-B107903040F5}" srcId="{00BEE33B-D2B6-41E5-BF96-D7BF3C5A9125}" destId="{9F76C6F5-4DA6-1541-AFA8-6AFD46C2F82E}" srcOrd="4" destOrd="0" parTransId="{69CE6ACD-4ECF-6447-A2BE-0F5C264DCE32}" sibTransId="{EB4DFDCE-D6BB-0F4B-95AC-0C965BBE53C8}"/>
    <dgm:cxn modelId="{05A04FA5-AB70-124B-BBBB-1FB9EBA3EEF3}" srcId="{00BEE33B-D2B6-41E5-BF96-D7BF3C5A9125}" destId="{918A94B1-CB5F-D04F-B80D-660CD601203A}" srcOrd="2" destOrd="0" parTransId="{421993D7-04AB-B54B-AF40-58183A26669E}" sibTransId="{E504A7E1-28D2-3F44-A4A1-980A5BE9BE49}"/>
    <dgm:cxn modelId="{BC19FA40-6DFD-7641-BC97-09FB0B87C219}" srcId="{00BEE33B-D2B6-41E5-BF96-D7BF3C5A9125}" destId="{59810853-4E58-C544-94C9-0E24A9F5C17C}" srcOrd="3" destOrd="0" parTransId="{70785F26-824E-F445-BAC5-4334D95350EF}" sibTransId="{BF2E2B89-53DD-2341-A435-4DA911E7FD63}"/>
    <dgm:cxn modelId="{E0EB88E9-D6E1-F74F-A525-E51184D92BE7}" type="presOf" srcId="{59810853-4E58-C544-94C9-0E24A9F5C17C}" destId="{C6E59577-4B3C-CF4A-A111-0AE31AB82C16}" srcOrd="0" destOrd="0" presId="urn:microsoft.com/office/officeart/2005/8/layout/vList2"/>
    <dgm:cxn modelId="{40197B70-C837-B14B-BE03-1917BE87F4B8}" type="presOf" srcId="{9F76C6F5-4DA6-1541-AFA8-6AFD46C2F82E}" destId="{55A645BF-6BAA-B94C-8CD4-0C351735C257}" srcOrd="0" destOrd="0" presId="urn:microsoft.com/office/officeart/2005/8/layout/vList2"/>
    <dgm:cxn modelId="{3EC76E6A-01A7-B340-8199-EF12BB37C38B}" type="presOf" srcId="{918A94B1-CB5F-D04F-B80D-660CD601203A}" destId="{F94A2C51-9802-FF45-BBDF-4BC10E127030}" srcOrd="0" destOrd="0" presId="urn:microsoft.com/office/officeart/2005/8/layout/vList2"/>
    <dgm:cxn modelId="{FFB55830-18FF-704B-9561-6D0953130105}" type="presOf" srcId="{F1D3B196-70AA-4317-9217-B5E1A5FC58CB}" destId="{11AA629A-B6F9-42BA-B2CC-D12059632ACE}" srcOrd="0" destOrd="0" presId="urn:microsoft.com/office/officeart/2005/8/layout/vList2"/>
    <dgm:cxn modelId="{D0803FE1-E45E-354E-91F8-0BB1F2D03A46}" type="presOf" srcId="{106AF4FC-369A-4443-964B-BD188D9B1CDA}" destId="{328A6035-CA62-B945-890D-7F492F8E2B46}" srcOrd="0" destOrd="0" presId="urn:microsoft.com/office/officeart/2005/8/layout/vList2"/>
    <dgm:cxn modelId="{FB6EE473-8554-2A40-883D-327E7C96C23E}" type="presOf" srcId="{EF184C74-AAD5-8E43-927B-B68C43BB18BC}" destId="{36E7D47D-AB7F-6844-AB02-39E234F106F2}" srcOrd="0" destOrd="0" presId="urn:microsoft.com/office/officeart/2005/8/layout/vList2"/>
    <dgm:cxn modelId="{2FDB6D5A-C84A-AE4B-A6BA-CAD49D3B81CB}" srcId="{00BEE33B-D2B6-41E5-BF96-D7BF3C5A9125}" destId="{EF184C74-AAD5-8E43-927B-B68C43BB18BC}" srcOrd="5" destOrd="0" parTransId="{AF9AF4FE-4E9E-7642-A03C-A2332FEAB223}" sibTransId="{EFDBB547-057E-0A41-BA63-EC5AAB2C364A}"/>
    <dgm:cxn modelId="{64EFEFB4-0186-9A4F-A94A-0BA43B7D4BFD}" srcId="{00BEE33B-D2B6-41E5-BF96-D7BF3C5A9125}" destId="{106AF4FC-369A-4443-964B-BD188D9B1CDA}" srcOrd="1" destOrd="0" parTransId="{C349863F-AABC-7E49-B12E-C27285D7C9CC}" sibTransId="{87B60FE1-11CC-4D4B-8FEF-235DFE297A5B}"/>
    <dgm:cxn modelId="{28092BBB-DDF9-4F66-8184-F8211E94757E}" srcId="{00BEE33B-D2B6-41E5-BF96-D7BF3C5A9125}" destId="{F1D3B196-70AA-4317-9217-B5E1A5FC58CB}" srcOrd="0" destOrd="0" parTransId="{9F4A4C73-9B06-4404-8EE0-4261E9C2B950}" sibTransId="{773EC490-D200-445D-8A9A-DB10D12053CD}"/>
    <dgm:cxn modelId="{DE75B592-2A71-E943-B579-F5E734718459}" type="presParOf" srcId="{AA91A41B-4BCE-4341-92EC-83422C64C79C}" destId="{11AA629A-B6F9-42BA-B2CC-D12059632ACE}" srcOrd="0" destOrd="0" presId="urn:microsoft.com/office/officeart/2005/8/layout/vList2"/>
    <dgm:cxn modelId="{78FCAF82-0F8B-FC42-85AF-2E64ABDA4C5B}" type="presParOf" srcId="{AA91A41B-4BCE-4341-92EC-83422C64C79C}" destId="{6FB92C14-AE6E-4F3A-8AD8-BB92B6CBA8ED}" srcOrd="1" destOrd="0" presId="urn:microsoft.com/office/officeart/2005/8/layout/vList2"/>
    <dgm:cxn modelId="{1165294F-6DBB-724E-96AA-734BA26E5325}" type="presParOf" srcId="{AA91A41B-4BCE-4341-92EC-83422C64C79C}" destId="{328A6035-CA62-B945-890D-7F492F8E2B46}" srcOrd="2" destOrd="0" presId="urn:microsoft.com/office/officeart/2005/8/layout/vList2"/>
    <dgm:cxn modelId="{819D7EBC-DAFD-D443-B3E5-800B9FAFD040}" type="presParOf" srcId="{AA91A41B-4BCE-4341-92EC-83422C64C79C}" destId="{DE571C40-A314-EA48-96A6-5935D0EEA977}" srcOrd="3" destOrd="0" presId="urn:microsoft.com/office/officeart/2005/8/layout/vList2"/>
    <dgm:cxn modelId="{717426FA-61D9-8C44-96D8-AF8A64D38119}" type="presParOf" srcId="{AA91A41B-4BCE-4341-92EC-83422C64C79C}" destId="{F94A2C51-9802-FF45-BBDF-4BC10E127030}" srcOrd="4" destOrd="0" presId="urn:microsoft.com/office/officeart/2005/8/layout/vList2"/>
    <dgm:cxn modelId="{CC0242CF-6B3A-7A44-8453-62C291FC7F10}" type="presParOf" srcId="{AA91A41B-4BCE-4341-92EC-83422C64C79C}" destId="{2E973482-1DF8-4141-AB34-20C038123CA5}" srcOrd="5" destOrd="0" presId="urn:microsoft.com/office/officeart/2005/8/layout/vList2"/>
    <dgm:cxn modelId="{9577CE11-BC8A-B042-BAA1-DEF11859571F}" type="presParOf" srcId="{AA91A41B-4BCE-4341-92EC-83422C64C79C}" destId="{C6E59577-4B3C-CF4A-A111-0AE31AB82C16}" srcOrd="6" destOrd="0" presId="urn:microsoft.com/office/officeart/2005/8/layout/vList2"/>
    <dgm:cxn modelId="{8939BE96-40FD-7B41-BCD1-99AE70F8CC8D}" type="presParOf" srcId="{AA91A41B-4BCE-4341-92EC-83422C64C79C}" destId="{B7CB7688-2D8E-8F4F-8921-E0DDF613249C}" srcOrd="7" destOrd="0" presId="urn:microsoft.com/office/officeart/2005/8/layout/vList2"/>
    <dgm:cxn modelId="{5FC6C20D-1137-D448-8063-884582081276}" type="presParOf" srcId="{AA91A41B-4BCE-4341-92EC-83422C64C79C}" destId="{55A645BF-6BAA-B94C-8CD4-0C351735C257}" srcOrd="8" destOrd="0" presId="urn:microsoft.com/office/officeart/2005/8/layout/vList2"/>
    <dgm:cxn modelId="{53BBBC5B-3DF4-5D43-8821-653336F886A9}" type="presParOf" srcId="{AA91A41B-4BCE-4341-92EC-83422C64C79C}" destId="{ED100BCB-4854-064E-B2E1-3620E6F31C9D}" srcOrd="9" destOrd="0" presId="urn:microsoft.com/office/officeart/2005/8/layout/vList2"/>
    <dgm:cxn modelId="{2AAE638D-2A98-7C48-AA2B-98D366CCF9E1}" type="presParOf" srcId="{AA91A41B-4BCE-4341-92EC-83422C64C79C}" destId="{36E7D47D-AB7F-6844-AB02-39E234F106F2}"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A629A-B6F9-42BA-B2CC-D12059632ACE}">
      <dsp:nvSpPr>
        <dsp:cNvPr id="0" name=""/>
        <dsp:cNvSpPr/>
      </dsp:nvSpPr>
      <dsp:spPr>
        <a:xfrm>
          <a:off x="0" y="26722"/>
          <a:ext cx="8229600" cy="661635"/>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dirty="0" smtClean="0"/>
            <a:t>History of Functional Programming</a:t>
          </a:r>
          <a:endParaRPr lang="en-US" sz="2900" kern="1200" dirty="0"/>
        </a:p>
      </dsp:txBody>
      <dsp:txXfrm>
        <a:off x="32298" y="59020"/>
        <a:ext cx="8165004" cy="597039"/>
      </dsp:txXfrm>
    </dsp:sp>
    <dsp:sp modelId="{5889158F-B83B-BE46-B145-B45F82068557}">
      <dsp:nvSpPr>
        <dsp:cNvPr id="0" name=""/>
        <dsp:cNvSpPr/>
      </dsp:nvSpPr>
      <dsp:spPr>
        <a:xfrm>
          <a:off x="0" y="771877"/>
          <a:ext cx="8229600" cy="661635"/>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Functional </a:t>
          </a:r>
          <a:r>
            <a:rPr lang="en-US" sz="2900" kern="1200" dirty="0" err="1" smtClean="0"/>
            <a:t>vs</a:t>
          </a:r>
          <a:r>
            <a:rPr lang="en-US" sz="2900" kern="1200" dirty="0" smtClean="0"/>
            <a:t> Imperative Programming </a:t>
          </a:r>
          <a:endParaRPr lang="en-US" sz="2900" kern="1200" dirty="0"/>
        </a:p>
      </dsp:txBody>
      <dsp:txXfrm>
        <a:off x="32298" y="804175"/>
        <a:ext cx="8165004" cy="597039"/>
      </dsp:txXfrm>
    </dsp:sp>
    <dsp:sp modelId="{F94A2C51-9802-FF45-BBDF-4BC10E127030}">
      <dsp:nvSpPr>
        <dsp:cNvPr id="0" name=""/>
        <dsp:cNvSpPr/>
      </dsp:nvSpPr>
      <dsp:spPr>
        <a:xfrm>
          <a:off x="0" y="1517032"/>
          <a:ext cx="8229600" cy="661635"/>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dirty="0" smtClean="0"/>
            <a:t>What is Functional Programming</a:t>
          </a:r>
          <a:endParaRPr lang="en-US" sz="2900" kern="1200" dirty="0"/>
        </a:p>
      </dsp:txBody>
      <dsp:txXfrm>
        <a:off x="32298" y="1549330"/>
        <a:ext cx="8165004" cy="597039"/>
      </dsp:txXfrm>
    </dsp:sp>
    <dsp:sp modelId="{C6E59577-4B3C-CF4A-A111-0AE31AB82C16}">
      <dsp:nvSpPr>
        <dsp:cNvPr id="0" name=""/>
        <dsp:cNvSpPr/>
      </dsp:nvSpPr>
      <dsp:spPr>
        <a:xfrm>
          <a:off x="0" y="2262187"/>
          <a:ext cx="8229600" cy="661635"/>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Functional Programming characteristics </a:t>
          </a:r>
          <a:endParaRPr lang="en-US" sz="2900" kern="1200" dirty="0"/>
        </a:p>
      </dsp:txBody>
      <dsp:txXfrm>
        <a:off x="32298" y="2294485"/>
        <a:ext cx="8165004" cy="597039"/>
      </dsp:txXfrm>
    </dsp:sp>
    <dsp:sp modelId="{E1880C41-C04C-C94E-8FD2-B7154E4BE215}">
      <dsp:nvSpPr>
        <dsp:cNvPr id="0" name=""/>
        <dsp:cNvSpPr/>
      </dsp:nvSpPr>
      <dsp:spPr>
        <a:xfrm>
          <a:off x="0" y="3007342"/>
          <a:ext cx="8229600" cy="661635"/>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smtClean="0"/>
            <a:t>Why Functional Programming</a:t>
          </a:r>
          <a:endParaRPr lang="en-US" sz="2900" kern="1200"/>
        </a:p>
      </dsp:txBody>
      <dsp:txXfrm>
        <a:off x="32298" y="3039640"/>
        <a:ext cx="8165004" cy="597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A629A-B6F9-42BA-B2CC-D12059632ACE}">
      <dsp:nvSpPr>
        <dsp:cNvPr id="0" name=""/>
        <dsp:cNvSpPr/>
      </dsp:nvSpPr>
      <dsp:spPr>
        <a:xfrm>
          <a:off x="0" y="32370"/>
          <a:ext cx="8229600" cy="547559"/>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Higher Order Function &amp; Pure Function</a:t>
          </a:r>
          <a:endParaRPr lang="en-US" sz="2400" kern="1200" dirty="0"/>
        </a:p>
      </dsp:txBody>
      <dsp:txXfrm>
        <a:off x="26730" y="59100"/>
        <a:ext cx="8176140" cy="494099"/>
      </dsp:txXfrm>
    </dsp:sp>
    <dsp:sp modelId="{328A6035-CA62-B945-890D-7F492F8E2B46}">
      <dsp:nvSpPr>
        <dsp:cNvPr id="0" name=""/>
        <dsp:cNvSpPr/>
      </dsp:nvSpPr>
      <dsp:spPr>
        <a:xfrm>
          <a:off x="0" y="649050"/>
          <a:ext cx="8229600" cy="547559"/>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Immutability &amp; Side Effects</a:t>
          </a:r>
          <a:endParaRPr lang="en-US" sz="2400" kern="1200" dirty="0"/>
        </a:p>
      </dsp:txBody>
      <dsp:txXfrm>
        <a:off x="26730" y="675780"/>
        <a:ext cx="8176140" cy="494099"/>
      </dsp:txXfrm>
    </dsp:sp>
    <dsp:sp modelId="{F94A2C51-9802-FF45-BBDF-4BC10E127030}">
      <dsp:nvSpPr>
        <dsp:cNvPr id="0" name=""/>
        <dsp:cNvSpPr/>
      </dsp:nvSpPr>
      <dsp:spPr>
        <a:xfrm>
          <a:off x="0" y="1265730"/>
          <a:ext cx="8229600" cy="547559"/>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Referential Transparency </a:t>
          </a:r>
          <a:endParaRPr lang="en-US" sz="2400" kern="1200" dirty="0"/>
        </a:p>
      </dsp:txBody>
      <dsp:txXfrm>
        <a:off x="26730" y="1292460"/>
        <a:ext cx="8176140" cy="494099"/>
      </dsp:txXfrm>
    </dsp:sp>
    <dsp:sp modelId="{C6E59577-4B3C-CF4A-A111-0AE31AB82C16}">
      <dsp:nvSpPr>
        <dsp:cNvPr id="0" name=""/>
        <dsp:cNvSpPr/>
      </dsp:nvSpPr>
      <dsp:spPr>
        <a:xfrm>
          <a:off x="0" y="1882410"/>
          <a:ext cx="8229600" cy="547559"/>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Curry &amp; Partial Application</a:t>
          </a:r>
          <a:endParaRPr lang="en-US" sz="2400" kern="1200" dirty="0"/>
        </a:p>
      </dsp:txBody>
      <dsp:txXfrm>
        <a:off x="26730" y="1909140"/>
        <a:ext cx="8176140" cy="494099"/>
      </dsp:txXfrm>
    </dsp:sp>
    <dsp:sp modelId="{55A645BF-6BAA-B94C-8CD4-0C351735C257}">
      <dsp:nvSpPr>
        <dsp:cNvPr id="0" name=""/>
        <dsp:cNvSpPr/>
      </dsp:nvSpPr>
      <dsp:spPr>
        <a:xfrm>
          <a:off x="0" y="2499090"/>
          <a:ext cx="8229600" cy="547559"/>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err="1" smtClean="0"/>
            <a:t>Memoization</a:t>
          </a:r>
          <a:r>
            <a:rPr lang="en-US" sz="2400" kern="1200" dirty="0" smtClean="0"/>
            <a:t> &amp; Lazy Evaluation</a:t>
          </a:r>
          <a:endParaRPr lang="en-US" sz="2400" kern="1200" dirty="0"/>
        </a:p>
      </dsp:txBody>
      <dsp:txXfrm>
        <a:off x="26730" y="2525820"/>
        <a:ext cx="8176140" cy="494099"/>
      </dsp:txXfrm>
    </dsp:sp>
    <dsp:sp modelId="{36E7D47D-AB7F-6844-AB02-39E234F106F2}">
      <dsp:nvSpPr>
        <dsp:cNvPr id="0" name=""/>
        <dsp:cNvSpPr/>
      </dsp:nvSpPr>
      <dsp:spPr>
        <a:xfrm>
          <a:off x="0" y="3115770"/>
          <a:ext cx="8229600" cy="547559"/>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Recursion &amp; Pattern </a:t>
          </a:r>
          <a:r>
            <a:rPr lang="en-US" sz="2400" kern="1200" dirty="0" err="1" smtClean="0"/>
            <a:t>Macthing</a:t>
          </a:r>
          <a:endParaRPr lang="en-US" sz="2400" kern="1200" dirty="0"/>
        </a:p>
      </dsp:txBody>
      <dsp:txXfrm>
        <a:off x="26730" y="3142500"/>
        <a:ext cx="8176140" cy="4940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488666-63BA-9C42-B267-C49F37B76A89}" type="datetimeFigureOut">
              <a:rPr lang="en-US" smtClean="0"/>
              <a:t>6/20/2014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1BC26C-6849-2B4C-A2CD-EE8B80A1E531}" type="slidenum">
              <a:rPr lang="en-US" smtClean="0"/>
              <a:t>‹#›</a:t>
            </a:fld>
            <a:endParaRPr lang="en-US"/>
          </a:p>
        </p:txBody>
      </p:sp>
    </p:spTree>
    <p:extLst>
      <p:ext uri="{BB962C8B-B14F-4D97-AF65-F5344CB8AC3E}">
        <p14:creationId xmlns:p14="http://schemas.microsoft.com/office/powerpoint/2010/main" val="3399345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6/20/2014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33252956"/>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30595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fontAlgn="base"/>
            <a:endParaRPr lang="en-US" sz="1200" kern="1200" dirty="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10</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fontAlgn="base"/>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11</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indent="0">
              <a:buNone/>
            </a:pPr>
            <a:endParaRPr lang="en-US" sz="1200" kern="1200" dirty="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12</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kern="1200" dirty="0">
              <a:solidFill>
                <a:srgbClr val="000000"/>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13</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lvl="0" indent="-182880" algn="l" defTabSz="914400" rtl="0" eaLnBrk="1" fontAlgn="auto" latinLnBrk="0" hangingPunct="1">
              <a:lnSpc>
                <a:spcPct val="100000"/>
              </a:lnSpc>
              <a:spcBef>
                <a:spcPts val="0"/>
              </a:spcBef>
              <a:spcAft>
                <a:spcPts val="0"/>
              </a:spcAft>
              <a:buClrTx/>
              <a:buSzTx/>
              <a:buFontTx/>
              <a:buNone/>
              <a:tabLst/>
              <a:defRPr/>
            </a:pPr>
            <a:endParaRPr lang="en-US" altLang="x-none" dirty="0" smtClean="0">
              <a:solidFill>
                <a:srgbClr val="000000"/>
              </a:solidFill>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14</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274320" lvl="1"/>
            <a:endParaRPr lang="en-US" altLang="x-none"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15</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274320" lvl="1"/>
            <a:endParaRPr lang="en-US" dirty="0" smtClean="0"/>
          </a:p>
          <a:p>
            <a:pPr marL="274320" lvl="1"/>
            <a:endParaRPr lang="en-US" altLang="x-none" dirty="0" smtClean="0"/>
          </a:p>
          <a:p>
            <a:r>
              <a:rPr lang="en-US" b="1" dirty="0" smtClean="0"/>
              <a:t>Code Sample?</a:t>
            </a:r>
          </a:p>
          <a:p>
            <a:r>
              <a:rPr lang="en-US" b="1" dirty="0" err="1" smtClean="0"/>
              <a:t>Number</a:t>
            </a:r>
            <a:r>
              <a:rPr lang="en-US" b="1" baseline="0" dirty="0" err="1" smtClean="0"/>
              <a:t>Traslator</a:t>
            </a:r>
            <a:endParaRPr lang="en-US" b="1"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16</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sv-SE" sz="1200" baseline="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17</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altLang="x-none"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18</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19</a:t>
            </a:fld>
            <a:endParaRPr lang="en-US"/>
          </a:p>
        </p:txBody>
      </p:sp>
    </p:spTree>
    <p:extLst>
      <p:ext uri="{BB962C8B-B14F-4D97-AF65-F5344CB8AC3E}">
        <p14:creationId xmlns:p14="http://schemas.microsoft.com/office/powerpoint/2010/main" val="92006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2</a:t>
            </a:fld>
            <a:endParaRPr lang="en-US"/>
          </a:p>
        </p:txBody>
      </p:sp>
    </p:spTree>
    <p:extLst>
      <p:ext uri="{BB962C8B-B14F-4D97-AF65-F5344CB8AC3E}">
        <p14:creationId xmlns:p14="http://schemas.microsoft.com/office/powerpoint/2010/main" val="4271196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20</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21</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22</a:t>
            </a:fld>
            <a:endParaRPr lang="en-US"/>
          </a:p>
        </p:txBody>
      </p:sp>
    </p:spTree>
    <p:extLst>
      <p:ext uri="{BB962C8B-B14F-4D97-AF65-F5344CB8AC3E}">
        <p14:creationId xmlns:p14="http://schemas.microsoft.com/office/powerpoint/2010/main" val="920068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b="1"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23</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lnSpcReduction="10000"/>
          </a:bodyPr>
          <a:lstStyle>
            <a:extLst/>
          </a:lstStyle>
          <a:p>
            <a:pPr marL="0" lvl="1" indent="0">
              <a:spcBef>
                <a:spcPts val="700"/>
              </a:spcBef>
              <a:buClr>
                <a:schemeClr val="accent2"/>
              </a:buClr>
              <a:buSzPct val="60000"/>
              <a:buNone/>
            </a:pPr>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24</a:t>
            </a:fld>
            <a:endParaRPr lang="en-US"/>
          </a:p>
        </p:txBody>
      </p:sp>
    </p:spTree>
    <p:extLst>
      <p:ext uri="{BB962C8B-B14F-4D97-AF65-F5344CB8AC3E}">
        <p14:creationId xmlns:p14="http://schemas.microsoft.com/office/powerpoint/2010/main" val="4271196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dirty="0">
              <a:solidFill>
                <a:schemeClr val="tx1"/>
              </a:solidFill>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25</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b="1" kern="1200" dirty="0" smtClean="0">
              <a:solidFill>
                <a:srgbClr val="000000"/>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26</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indent="0">
              <a:buNone/>
            </a:pPr>
            <a:endParaRPr lang="en-US" sz="120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27</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marR="0" indent="0" algn="l" defTabSz="914400" rtl="0" eaLnBrk="1" fontAlgn="auto" latinLnBrk="0" hangingPunct="1">
              <a:lnSpc>
                <a:spcPct val="80000"/>
              </a:lnSpc>
              <a:spcBef>
                <a:spcPts val="0"/>
              </a:spcBef>
              <a:spcAft>
                <a:spcPts val="0"/>
              </a:spcAft>
              <a:buClrTx/>
              <a:buSzTx/>
              <a:buFontTx/>
              <a:buNone/>
              <a:tabLst/>
              <a:defRPr/>
            </a:pPr>
            <a:endParaRPr lang="en-US" sz="1200" b="1"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28</a:t>
            </a:fld>
            <a:endParaRPr lang="en-US"/>
          </a:p>
        </p:txBody>
      </p:sp>
    </p:spTree>
    <p:extLst>
      <p:ext uri="{BB962C8B-B14F-4D97-AF65-F5344CB8AC3E}">
        <p14:creationId xmlns:p14="http://schemas.microsoft.com/office/powerpoint/2010/main" val="120297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sv-SE" dirty="0">
              <a:solidFill>
                <a:srgbClr val="000000"/>
              </a:solidFill>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29</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3</a:t>
            </a:fld>
            <a:endParaRPr lang="en-US"/>
          </a:p>
        </p:txBody>
      </p:sp>
    </p:spTree>
    <p:extLst>
      <p:ext uri="{BB962C8B-B14F-4D97-AF65-F5344CB8AC3E}">
        <p14:creationId xmlns:p14="http://schemas.microsoft.com/office/powerpoint/2010/main" val="4271196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b="0" baseline="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30</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31</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32</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33</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kern="1200" dirty="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34</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algn="l"/>
            <a:endParaRPr lang="en-US" sz="1200" kern="1200" dirty="0">
              <a:solidFill>
                <a:srgbClr val="000000"/>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35</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b="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36</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lnSpcReduction="10000"/>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37</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b="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38</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b="1"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39</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a:bodyPr>
          <a:lstStyle>
            <a:extLst/>
          </a:lstStyle>
          <a:p>
            <a:endParaRPr lang="en-US" sz="1200" b="1"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4</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b="0" baseline="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40</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b="0" baseline="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41</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42</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b="0" baseline="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43</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44</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45</a:t>
            </a:fld>
            <a:endParaRPr lang="en-US"/>
          </a:p>
        </p:txBody>
      </p:sp>
    </p:spTree>
    <p:extLst>
      <p:ext uri="{BB962C8B-B14F-4D97-AF65-F5344CB8AC3E}">
        <p14:creationId xmlns:p14="http://schemas.microsoft.com/office/powerpoint/2010/main" val="26060113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46</a:t>
            </a:fld>
            <a:endParaRPr lang="en-US"/>
          </a:p>
        </p:txBody>
      </p:sp>
    </p:spTree>
    <p:extLst>
      <p:ext uri="{BB962C8B-B14F-4D97-AF65-F5344CB8AC3E}">
        <p14:creationId xmlns:p14="http://schemas.microsoft.com/office/powerpoint/2010/main" val="2756000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47</a:t>
            </a:fld>
            <a:endParaRPr lang="en-US"/>
          </a:p>
        </p:txBody>
      </p:sp>
    </p:spTree>
    <p:extLst>
      <p:ext uri="{BB962C8B-B14F-4D97-AF65-F5344CB8AC3E}">
        <p14:creationId xmlns:p14="http://schemas.microsoft.com/office/powerpoint/2010/main" val="1963052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48</a:t>
            </a:fld>
            <a:endParaRPr lang="en-US"/>
          </a:p>
        </p:txBody>
      </p:sp>
    </p:spTree>
    <p:extLst>
      <p:ext uri="{BB962C8B-B14F-4D97-AF65-F5344CB8AC3E}">
        <p14:creationId xmlns:p14="http://schemas.microsoft.com/office/powerpoint/2010/main" val="12499304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indent="0">
              <a:buNone/>
            </a:pPr>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49</a:t>
            </a:fld>
            <a:endParaRPr lang="en-US"/>
          </a:p>
        </p:txBody>
      </p:sp>
    </p:spTree>
    <p:extLst>
      <p:ext uri="{BB962C8B-B14F-4D97-AF65-F5344CB8AC3E}">
        <p14:creationId xmlns:p14="http://schemas.microsoft.com/office/powerpoint/2010/main" val="1893642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274320" lvl="1"/>
            <a:endParaRPr lang="en-US" altLang="x-none" sz="120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5</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indent="0">
              <a:buNone/>
            </a:pPr>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50</a:t>
            </a:fld>
            <a:endParaRPr lang="en-US"/>
          </a:p>
        </p:txBody>
      </p:sp>
    </p:spTree>
    <p:extLst>
      <p:ext uri="{BB962C8B-B14F-4D97-AF65-F5344CB8AC3E}">
        <p14:creationId xmlns:p14="http://schemas.microsoft.com/office/powerpoint/2010/main" val="32833866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51</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a:bodyPr>
          <a:lstStyle>
            <a:extLst/>
          </a:lstStyle>
          <a:p>
            <a:endParaRPr lang="en-US" sz="1200" dirty="0" smtClean="0">
              <a:solidFill>
                <a:srgbClr val="000000"/>
              </a:solidFill>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52</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sv-SE" b="0"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53</a:t>
            </a:fld>
            <a:endParaRPr lang="en-US"/>
          </a:p>
        </p:txBody>
      </p:sp>
    </p:spTree>
    <p:extLst>
      <p:ext uri="{BB962C8B-B14F-4D97-AF65-F5344CB8AC3E}">
        <p14:creationId xmlns:p14="http://schemas.microsoft.com/office/powerpoint/2010/main" val="2915417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sv-SE"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54</a:t>
            </a:fld>
            <a:endParaRPr lang="en-US"/>
          </a:p>
        </p:txBody>
      </p:sp>
    </p:spTree>
    <p:extLst>
      <p:ext uri="{BB962C8B-B14F-4D97-AF65-F5344CB8AC3E}">
        <p14:creationId xmlns:p14="http://schemas.microsoft.com/office/powerpoint/2010/main" val="29154179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sv-SE"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55</a:t>
            </a:fld>
            <a:endParaRPr lang="en-US"/>
          </a:p>
        </p:txBody>
      </p:sp>
    </p:spTree>
    <p:extLst>
      <p:ext uri="{BB962C8B-B14F-4D97-AF65-F5344CB8AC3E}">
        <p14:creationId xmlns:p14="http://schemas.microsoft.com/office/powerpoint/2010/main" val="2915417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sv-SE"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56</a:t>
            </a:fld>
            <a:endParaRPr lang="en-US"/>
          </a:p>
        </p:txBody>
      </p:sp>
    </p:spTree>
    <p:extLst>
      <p:ext uri="{BB962C8B-B14F-4D97-AF65-F5344CB8AC3E}">
        <p14:creationId xmlns:p14="http://schemas.microsoft.com/office/powerpoint/2010/main" val="29154179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sv-SE"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57</a:t>
            </a:fld>
            <a:endParaRPr lang="en-US"/>
          </a:p>
        </p:txBody>
      </p:sp>
    </p:spTree>
    <p:extLst>
      <p:ext uri="{BB962C8B-B14F-4D97-AF65-F5344CB8AC3E}">
        <p14:creationId xmlns:p14="http://schemas.microsoft.com/office/powerpoint/2010/main" val="2915417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sv-SE"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58</a:t>
            </a:fld>
            <a:endParaRPr lang="en-US"/>
          </a:p>
        </p:txBody>
      </p:sp>
    </p:spTree>
    <p:extLst>
      <p:ext uri="{BB962C8B-B14F-4D97-AF65-F5344CB8AC3E}">
        <p14:creationId xmlns:p14="http://schemas.microsoft.com/office/powerpoint/2010/main" val="29154179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sv-SE"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59</a:t>
            </a:fld>
            <a:endParaRPr lang="en-US"/>
          </a:p>
        </p:txBody>
      </p:sp>
    </p:spTree>
    <p:extLst>
      <p:ext uri="{BB962C8B-B14F-4D97-AF65-F5344CB8AC3E}">
        <p14:creationId xmlns:p14="http://schemas.microsoft.com/office/powerpoint/2010/main" val="291541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lvl="0" indent="-182880"/>
            <a:endParaRPr lang="en-US" sz="120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6</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sv-SE"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60</a:t>
            </a:fld>
            <a:endParaRPr lang="en-US"/>
          </a:p>
        </p:txBody>
      </p:sp>
    </p:spTree>
    <p:extLst>
      <p:ext uri="{BB962C8B-B14F-4D97-AF65-F5344CB8AC3E}">
        <p14:creationId xmlns:p14="http://schemas.microsoft.com/office/powerpoint/2010/main" val="29154179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sv-SE"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61</a:t>
            </a:fld>
            <a:endParaRPr lang="en-US"/>
          </a:p>
        </p:txBody>
      </p:sp>
    </p:spTree>
    <p:extLst>
      <p:ext uri="{BB962C8B-B14F-4D97-AF65-F5344CB8AC3E}">
        <p14:creationId xmlns:p14="http://schemas.microsoft.com/office/powerpoint/2010/main" val="29154179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62</a:t>
            </a:fld>
            <a:endParaRPr lang="en-US"/>
          </a:p>
        </p:txBody>
      </p:sp>
    </p:spTree>
    <p:extLst>
      <p:ext uri="{BB962C8B-B14F-4D97-AF65-F5344CB8AC3E}">
        <p14:creationId xmlns:p14="http://schemas.microsoft.com/office/powerpoint/2010/main" val="864426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63</a:t>
            </a:fld>
            <a:endParaRPr lang="en-US"/>
          </a:p>
        </p:txBody>
      </p:sp>
    </p:spTree>
    <p:extLst>
      <p:ext uri="{BB962C8B-B14F-4D97-AF65-F5344CB8AC3E}">
        <p14:creationId xmlns:p14="http://schemas.microsoft.com/office/powerpoint/2010/main" val="640802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lnSpcReduction="10000"/>
          </a:bodyPr>
          <a:lstStyle>
            <a:extLst/>
          </a:lstStyle>
          <a:p>
            <a:endParaRPr lang="en-US" sz="1200" b="1"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64</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65</a:t>
            </a:fld>
            <a:endParaRPr lang="en-US"/>
          </a:p>
        </p:txBody>
      </p:sp>
    </p:spTree>
    <p:extLst>
      <p:ext uri="{BB962C8B-B14F-4D97-AF65-F5344CB8AC3E}">
        <p14:creationId xmlns:p14="http://schemas.microsoft.com/office/powerpoint/2010/main" val="11974308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lvl="1"/>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66</a:t>
            </a:fld>
            <a:endParaRPr lang="en-US"/>
          </a:p>
        </p:txBody>
      </p:sp>
    </p:spTree>
    <p:extLst>
      <p:ext uri="{BB962C8B-B14F-4D97-AF65-F5344CB8AC3E}">
        <p14:creationId xmlns:p14="http://schemas.microsoft.com/office/powerpoint/2010/main" val="34221934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67</a:t>
            </a:fld>
            <a:endParaRPr lang="en-US"/>
          </a:p>
        </p:txBody>
      </p:sp>
    </p:spTree>
    <p:extLst>
      <p:ext uri="{BB962C8B-B14F-4D97-AF65-F5344CB8AC3E}">
        <p14:creationId xmlns:p14="http://schemas.microsoft.com/office/powerpoint/2010/main" val="2939005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CA5D3BF3-D352-46FC-8343-31F56E6730EA}" type="slidenum">
              <a:rPr lang="en-US" smtClean="0"/>
              <a:pPr/>
              <a:t>68</a:t>
            </a:fld>
            <a:endParaRPr lang="en-US"/>
          </a:p>
        </p:txBody>
      </p:sp>
    </p:spTree>
    <p:extLst>
      <p:ext uri="{BB962C8B-B14F-4D97-AF65-F5344CB8AC3E}">
        <p14:creationId xmlns:p14="http://schemas.microsoft.com/office/powerpoint/2010/main" val="2494074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69</a:t>
            </a:fld>
            <a:endParaRPr lang="en-US"/>
          </a:p>
        </p:txBody>
      </p:sp>
    </p:spTree>
    <p:extLst>
      <p:ext uri="{BB962C8B-B14F-4D97-AF65-F5344CB8AC3E}">
        <p14:creationId xmlns:p14="http://schemas.microsoft.com/office/powerpoint/2010/main" val="288030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dirty="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7</a:t>
            </a:fld>
            <a:endParaRPr lang="en-US"/>
          </a:p>
        </p:txBody>
      </p:sp>
    </p:spTree>
    <p:extLst>
      <p:ext uri="{BB962C8B-B14F-4D97-AF65-F5344CB8AC3E}">
        <p14:creationId xmlns:p14="http://schemas.microsoft.com/office/powerpoint/2010/main" val="920068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sv-SE"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70</a:t>
            </a:fld>
            <a:endParaRPr lang="en-US"/>
          </a:p>
        </p:txBody>
      </p:sp>
    </p:spTree>
    <p:extLst>
      <p:ext uri="{BB962C8B-B14F-4D97-AF65-F5344CB8AC3E}">
        <p14:creationId xmlns:p14="http://schemas.microsoft.com/office/powerpoint/2010/main" val="1381381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baseline="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71</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72</a:t>
            </a:fld>
            <a:endParaRPr lang="en-US"/>
          </a:p>
        </p:txBody>
      </p:sp>
    </p:spTree>
    <p:extLst>
      <p:ext uri="{BB962C8B-B14F-4D97-AF65-F5344CB8AC3E}">
        <p14:creationId xmlns:p14="http://schemas.microsoft.com/office/powerpoint/2010/main" val="9200686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73</a:t>
            </a:fld>
            <a:endParaRPr lang="en-US"/>
          </a:p>
        </p:txBody>
      </p:sp>
    </p:spTree>
    <p:extLst>
      <p:ext uri="{BB962C8B-B14F-4D97-AF65-F5344CB8AC3E}">
        <p14:creationId xmlns:p14="http://schemas.microsoft.com/office/powerpoint/2010/main" val="9200686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74</a:t>
            </a:fld>
            <a:endParaRPr lang="en-US"/>
          </a:p>
        </p:txBody>
      </p:sp>
    </p:spTree>
    <p:extLst>
      <p:ext uri="{BB962C8B-B14F-4D97-AF65-F5344CB8AC3E}">
        <p14:creationId xmlns:p14="http://schemas.microsoft.com/office/powerpoint/2010/main" val="32705789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75</a:t>
            </a:fld>
            <a:endParaRPr lang="en-US"/>
          </a:p>
        </p:txBody>
      </p:sp>
    </p:spTree>
    <p:extLst>
      <p:ext uri="{BB962C8B-B14F-4D97-AF65-F5344CB8AC3E}">
        <p14:creationId xmlns:p14="http://schemas.microsoft.com/office/powerpoint/2010/main" val="9200686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76</a:t>
            </a:fld>
            <a:endParaRPr lang="en-US"/>
          </a:p>
        </p:txBody>
      </p:sp>
    </p:spTree>
    <p:extLst>
      <p:ext uri="{BB962C8B-B14F-4D97-AF65-F5344CB8AC3E}">
        <p14:creationId xmlns:p14="http://schemas.microsoft.com/office/powerpoint/2010/main" val="27471809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77</a:t>
            </a:fld>
            <a:endParaRPr lang="en-US"/>
          </a:p>
        </p:txBody>
      </p:sp>
    </p:spTree>
    <p:extLst>
      <p:ext uri="{BB962C8B-B14F-4D97-AF65-F5344CB8AC3E}">
        <p14:creationId xmlns:p14="http://schemas.microsoft.com/office/powerpoint/2010/main" val="2595082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78</a:t>
            </a:fld>
            <a:endParaRPr lang="en-US"/>
          </a:p>
        </p:txBody>
      </p:sp>
    </p:spTree>
    <p:extLst>
      <p:ext uri="{BB962C8B-B14F-4D97-AF65-F5344CB8AC3E}">
        <p14:creationId xmlns:p14="http://schemas.microsoft.com/office/powerpoint/2010/main" val="34514989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79</a:t>
            </a:fld>
            <a:endParaRPr lang="en-US"/>
          </a:p>
        </p:txBody>
      </p:sp>
    </p:spTree>
    <p:extLst>
      <p:ext uri="{BB962C8B-B14F-4D97-AF65-F5344CB8AC3E}">
        <p14:creationId xmlns:p14="http://schemas.microsoft.com/office/powerpoint/2010/main" val="99539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dirty="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8</a:t>
            </a:fld>
            <a:endParaRPr lang="en-US"/>
          </a:p>
        </p:txBody>
      </p:sp>
    </p:spTree>
    <p:extLst>
      <p:ext uri="{BB962C8B-B14F-4D97-AF65-F5344CB8AC3E}">
        <p14:creationId xmlns:p14="http://schemas.microsoft.com/office/powerpoint/2010/main" val="9200686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80</a:t>
            </a:fld>
            <a:endParaRPr lang="en-US"/>
          </a:p>
        </p:txBody>
      </p:sp>
    </p:spTree>
    <p:extLst>
      <p:ext uri="{BB962C8B-B14F-4D97-AF65-F5344CB8AC3E}">
        <p14:creationId xmlns:p14="http://schemas.microsoft.com/office/powerpoint/2010/main" val="30469427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81</a:t>
            </a:fld>
            <a:endParaRPr lang="en-US"/>
          </a:p>
        </p:txBody>
      </p:sp>
    </p:spTree>
    <p:extLst>
      <p:ext uri="{BB962C8B-B14F-4D97-AF65-F5344CB8AC3E}">
        <p14:creationId xmlns:p14="http://schemas.microsoft.com/office/powerpoint/2010/main" val="3273115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9</a:t>
            </a:fld>
            <a:endParaRPr lang="en-US"/>
          </a:p>
        </p:txBody>
      </p:sp>
    </p:spTree>
    <p:extLst>
      <p:ext uri="{BB962C8B-B14F-4D97-AF65-F5344CB8AC3E}">
        <p14:creationId xmlns:p14="http://schemas.microsoft.com/office/powerpoint/2010/main" val="920068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047E157E-8DCB-4F70-A0AF-5EB586A91DD4}" type="datetime1">
              <a:rPr lang="en-US" smtClean="0">
                <a:solidFill>
                  <a:srgbClr val="FFFFFF"/>
                </a:solidFill>
              </a:rPr>
              <a:pPr algn="ctr"/>
              <a:t>6/20/2014</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7544" y="191839"/>
            <a:ext cx="8219256" cy="759731"/>
          </a:xfrm>
        </p:spPr>
        <p:txBody>
          <a:bodyPr>
            <a:normAutofit/>
          </a:bodyPr>
          <a:lstStyle>
            <a:lvl1pPr>
              <a:defRPr sz="4000"/>
            </a:lvl1pPr>
          </a:lstStyle>
          <a:p>
            <a:r>
              <a:rPr lang="en-US" dirty="0" smtClean="0"/>
              <a:t>Click to edit title</a:t>
            </a:r>
            <a:endParaRPr lang="cs-CZ" dirty="0"/>
          </a:p>
        </p:txBody>
      </p:sp>
      <p:sp>
        <p:nvSpPr>
          <p:cNvPr id="3" name="Content Placeholder 2"/>
          <p:cNvSpPr>
            <a:spLocks noGrp="1"/>
          </p:cNvSpPr>
          <p:nvPr>
            <p:ph idx="1"/>
          </p:nvPr>
        </p:nvSpPr>
        <p:spPr/>
        <p:txBody>
          <a:bodyPr/>
          <a:lstStyle>
            <a:lvl1pPr>
              <a:spcBef>
                <a:spcPts val="3000"/>
              </a:spcBef>
              <a:defRPr/>
            </a:lvl1pPr>
            <a:lvl2pPr>
              <a:defRPr sz="2600"/>
            </a:lvl2pPr>
            <a:lvl3pPr marL="828000">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cs-CZ" dirty="0"/>
          </a:p>
        </p:txBody>
      </p:sp>
      <p:sp>
        <p:nvSpPr>
          <p:cNvPr id="4" name="Date Placeholder 3"/>
          <p:cNvSpPr>
            <a:spLocks noGrp="1"/>
          </p:cNvSpPr>
          <p:nvPr>
            <p:ph type="dt" sz="half" idx="10"/>
          </p:nvPr>
        </p:nvSpPr>
        <p:spPr/>
        <p:txBody>
          <a:bodyPr/>
          <a:lstStyle/>
          <a:p>
            <a:fld id="{7D38B732-595A-4DB8-A49C-A37CD1CD1098}" type="datetimeFigureOut">
              <a:rPr lang="cs-CZ" smtClean="0"/>
              <a:t>20. 6. 2014</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229991FC-78AF-4077-8ABD-41926DAB3BD5}" type="slidenum">
              <a:rPr lang="cs-CZ" smtClean="0"/>
              <a:t>‹#›</a:t>
            </a:fld>
            <a:endParaRPr lang="cs-CZ"/>
          </a:p>
        </p:txBody>
      </p:sp>
    </p:spTree>
    <p:extLst>
      <p:ext uri="{BB962C8B-B14F-4D97-AF65-F5344CB8AC3E}">
        <p14:creationId xmlns:p14="http://schemas.microsoft.com/office/powerpoint/2010/main" val="41682758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fld id="{E4606EA6-EFEA-4C30-9264-4F9291A5780D}" type="datetime1">
              <a:rPr lang="en-US" smtClean="0"/>
              <a:pPr/>
              <a:t>6/20/2014</a:t>
            </a:fld>
            <a:endParaRPr lang="en-US"/>
          </a:p>
        </p:txBody>
      </p:sp>
      <p:sp>
        <p:nvSpPr>
          <p:cNvPr id="4" name="Rectangle 3"/>
          <p:cNvSpPr>
            <a:spLocks noGrp="1"/>
          </p:cNvSpPr>
          <p:nvPr>
            <p:ph type="ftr" sz="quarter" idx="11"/>
          </p:nvPr>
        </p:nvSpPr>
        <p:spPr/>
        <p:txBody>
          <a:bodyPr/>
          <a:lstStyle>
            <a:extLst/>
          </a:lstStyle>
          <a:p>
            <a:endParaRPr lang="en-US"/>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smtClean="0"/>
              <a:t>Click to edit master title style</a:t>
            </a:r>
            <a:endParaRPr lang="en-US" dirty="0"/>
          </a:p>
        </p:txBody>
      </p:sp>
      <p:sp>
        <p:nvSpPr>
          <p:cNvPr id="12" name="Date Placeholder 11"/>
          <p:cNvSpPr>
            <a:spLocks noGrp="1"/>
          </p:cNvSpPr>
          <p:nvPr>
            <p:ph type="dt" sz="half" idx="10"/>
          </p:nvPr>
        </p:nvSpPr>
        <p:spPr/>
        <p:txBody>
          <a:bodyPr/>
          <a:lstStyle>
            <a:extLst/>
          </a:lstStyle>
          <a:p>
            <a:fld id="{6FCF9F07-3BC7-4570-B054-79111B0A380C}" type="datetime1">
              <a:rPr lang="en-US" smtClean="0"/>
              <a:pPr/>
              <a:t>6/20/2014</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extLst/>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extLst/>
          </a:lstStyle>
          <a:p>
            <a:fld id="{E4606EA6-EFEA-4C30-9264-4F9291A5780D}" type="datetime1">
              <a:rPr lang="en-US" smtClean="0"/>
              <a:pPr/>
              <a:t>6/20/2014</a:t>
            </a:fld>
            <a:endParaRPr lang="en-US"/>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extLst/>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smtClean="0"/>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extLst/>
          </a:lstStyle>
          <a:p>
            <a:fld id="{E4606EA6-EFEA-4C30-9264-4F9291A5780D}" type="datetime1">
              <a:rPr lang="en-US" smtClean="0"/>
              <a:pPr/>
              <a:t>6/20/2014</a:t>
            </a:fld>
            <a:endParaRPr lang="en-US"/>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extLst/>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extLst/>
          </a:lstStyle>
          <a:p>
            <a:fld id="{6DFADB5D-B7A0-47E3-AD2D-B1A6F8614213}" type="datetime1">
              <a:rPr lang="en-US" smtClean="0"/>
              <a:pPr/>
              <a:t>6/20/2014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2968126-03FC-49C0-B9B8-2B561CCC3D90}" type="datetime1">
              <a:rPr lang="en-US" smtClean="0"/>
              <a:pPr/>
              <a:t>6/20/2014</a:t>
            </a:fld>
            <a:endParaRPr lang="en-US"/>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extLst/>
          </a:lstStyle>
          <a:p>
            <a:fld id="{F49A8198-4617-485E-9585-4840B69DBBA6}" type="datetime1">
              <a:rPr lang="en-US" smtClean="0"/>
              <a:pPr/>
              <a:t>6/20/2014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smtClean="0"/>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extLst/>
          </a:lstStyle>
          <a:p>
            <a:fld id="{E4606EA6-EFEA-4C30-9264-4F9291A5780D}" type="datetime1">
              <a:rPr lang="en-US" smtClean="0"/>
              <a:pPr/>
              <a:t>6/20/2014</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extLst/>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E4606EA6-EFEA-4C30-9264-4F9291A5780D}" type="datetime1">
              <a:rPr lang="en-US" smtClean="0"/>
              <a:pPr/>
              <a:t>6/20/2014</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extLst/>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elm-lang.org/edit/examples/Intermediate/Mario.el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www.itjobswatch.co.uk"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www.cs.kent.ac.uk/people/staff/dat/miranda/whyfp90.pdf" TargetMode="External"/><Relationship Id="rId7"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rosettacode.or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152400" y="361950"/>
            <a:ext cx="8305800" cy="165735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extLst/>
          </a:lstStyle>
          <a:p>
            <a:r>
              <a:rPr lang="en-US" b="1"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4400" b="1"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Why Functional Programming</a:t>
            </a:r>
            <a:endParaRPr lang="en-US" sz="4400" b="1"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a:spLocks noGrp="1"/>
          </p:cNvSpPr>
          <p:nvPr>
            <p:ph type="subTitle" idx="1"/>
          </p:nvPr>
        </p:nvSpPr>
        <p:spPr/>
        <p:txBody>
          <a:bodyPr>
            <a:normAutofit fontScale="92500"/>
          </a:bodyPr>
          <a:lstStyle>
            <a:extLst/>
          </a:lstStyle>
          <a:p>
            <a:pPr lvl="2"/>
            <a:r>
              <a:rPr lang="en-US" dirty="0" smtClean="0"/>
              <a:t>Riccardo Terrell – Software Patterns &amp; Practices</a:t>
            </a:r>
            <a:endParaRPr lang="en-US" dirty="0"/>
          </a:p>
        </p:txBody>
      </p:sp>
      <p:sp>
        <p:nvSpPr>
          <p:cNvPr id="2" name="Rectangle 1"/>
          <p:cNvSpPr/>
          <p:nvPr/>
        </p:nvSpPr>
        <p:spPr>
          <a:xfrm>
            <a:off x="533400" y="2495550"/>
            <a:ext cx="5791200" cy="1754327"/>
          </a:xfrm>
          <a:prstGeom prst="rect">
            <a:avLst/>
          </a:prstGeom>
        </p:spPr>
        <p:txBody>
          <a:bodyPr wrap="square">
            <a:spAutoFit/>
          </a:bodyPr>
          <a:lstStyle/>
          <a:p>
            <a:r>
              <a:rPr lang="en-US" i="1" dirty="0" smtClean="0"/>
              <a:t>OOP </a:t>
            </a:r>
            <a:r>
              <a:rPr lang="en-US" i="1" dirty="0"/>
              <a:t>makes code understandable by encapsulating moving parts. FP makes code understandable by eliminating moving parts.</a:t>
            </a:r>
          </a:p>
          <a:p>
            <a:r>
              <a:rPr lang="en-US" i="1" dirty="0" smtClean="0"/>
              <a:t>		</a:t>
            </a:r>
          </a:p>
          <a:p>
            <a:r>
              <a:rPr lang="en-US" i="1" dirty="0" smtClean="0"/>
              <a:t>	— </a:t>
            </a:r>
            <a:r>
              <a:rPr lang="en-US" i="1" dirty="0"/>
              <a:t>Michael </a:t>
            </a:r>
            <a:r>
              <a:rPr lang="en-US" i="1" dirty="0" smtClean="0"/>
              <a:t>Feathers </a:t>
            </a:r>
          </a:p>
          <a:p>
            <a:r>
              <a:rPr lang="en-US" i="1" dirty="0"/>
              <a:t>	</a:t>
            </a:r>
            <a:r>
              <a:rPr lang="en-US" i="1" dirty="0" smtClean="0"/>
              <a:t>	(</a:t>
            </a:r>
            <a:r>
              <a:rPr lang="en-US" dirty="0" smtClean="0"/>
              <a:t>author </a:t>
            </a:r>
            <a:r>
              <a:rPr lang="en-US" dirty="0"/>
              <a:t>of Working with Legacy </a:t>
            </a:r>
            <a:r>
              <a:rPr lang="en-US" dirty="0" smtClean="0"/>
              <a:t>Code)</a:t>
            </a:r>
            <a:endParaRPr lang="en-US" i="1" dirty="0"/>
          </a:p>
        </p:txBody>
      </p:sp>
    </p:spTree>
    <p:extLst>
      <p:ext uri="{BB962C8B-B14F-4D97-AF65-F5344CB8AC3E}">
        <p14:creationId xmlns:p14="http://schemas.microsoft.com/office/powerpoint/2010/main" val="1326992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58200" cy="1005840"/>
          </a:xfrm>
        </p:spPr>
        <p:txBody>
          <a:bodyPr>
            <a:normAutofit/>
          </a:bodyPr>
          <a:lstStyle>
            <a:extLst/>
          </a:lstStyle>
          <a:p>
            <a:r>
              <a:rPr lang="en-US" sz="3500" dirty="0" smtClean="0"/>
              <a:t>Little ceremony  C# - Java</a:t>
            </a:r>
            <a:endParaRPr lang="en-US" sz="3500" dirty="0"/>
          </a:p>
        </p:txBody>
      </p:sp>
      <p:sp>
        <p:nvSpPr>
          <p:cNvPr id="6" name="Rectangle 5"/>
          <p:cNvSpPr>
            <a:spLocks noGrp="1"/>
          </p:cNvSpPr>
          <p:nvPr>
            <p:ph sz="quarter" idx="13"/>
          </p:nvPr>
        </p:nvSpPr>
        <p:spPr>
          <a:xfrm>
            <a:off x="533400" y="1428751"/>
            <a:ext cx="7924800" cy="3124199"/>
          </a:xfrm>
        </p:spPr>
        <p:txBody>
          <a:bodyPr>
            <a:normAutofit/>
          </a:bodyPr>
          <a:lstStyle>
            <a:extLst/>
          </a:lstStyle>
          <a:p>
            <a:endParaRPr lang="en-US" sz="2000" dirty="0" smtClean="0"/>
          </a:p>
          <a:p>
            <a:pPr marL="0" indent="0">
              <a:buNone/>
            </a:pPr>
            <a:endParaRPr lang="en-US" sz="2200" dirty="0"/>
          </a:p>
        </p:txBody>
      </p:sp>
      <p:pic>
        <p:nvPicPr>
          <p:cNvPr id="4" name="Picture 3"/>
          <p:cNvPicPr>
            <a:picLocks noChangeAspect="1"/>
          </p:cNvPicPr>
          <p:nvPr/>
        </p:nvPicPr>
        <p:blipFill>
          <a:blip r:embed="rId3"/>
          <a:stretch>
            <a:fillRect/>
          </a:stretch>
        </p:blipFill>
        <p:spPr>
          <a:xfrm>
            <a:off x="1905000" y="1352550"/>
            <a:ext cx="4749800" cy="304800"/>
          </a:xfrm>
          <a:prstGeom prst="rect">
            <a:avLst/>
          </a:prstGeom>
        </p:spPr>
      </p:pic>
      <p:pic>
        <p:nvPicPr>
          <p:cNvPr id="7" name="Picture 6"/>
          <p:cNvPicPr>
            <a:picLocks noChangeAspect="1"/>
          </p:cNvPicPr>
          <p:nvPr/>
        </p:nvPicPr>
        <p:blipFill>
          <a:blip r:embed="rId4"/>
          <a:stretch>
            <a:fillRect/>
          </a:stretch>
        </p:blipFill>
        <p:spPr>
          <a:xfrm>
            <a:off x="4114800" y="1962150"/>
            <a:ext cx="4572000" cy="749300"/>
          </a:xfrm>
          <a:prstGeom prst="rect">
            <a:avLst/>
          </a:prstGeom>
        </p:spPr>
      </p:pic>
      <p:pic>
        <p:nvPicPr>
          <p:cNvPr id="12" name="Picture 11"/>
          <p:cNvPicPr>
            <a:picLocks noChangeAspect="1"/>
          </p:cNvPicPr>
          <p:nvPr/>
        </p:nvPicPr>
        <p:blipFill>
          <a:blip r:embed="rId5"/>
          <a:stretch>
            <a:fillRect/>
          </a:stretch>
        </p:blipFill>
        <p:spPr>
          <a:xfrm>
            <a:off x="381000" y="1962150"/>
            <a:ext cx="3238500" cy="1574800"/>
          </a:xfrm>
          <a:prstGeom prst="rect">
            <a:avLst/>
          </a:prstGeom>
        </p:spPr>
      </p:pic>
      <p:pic>
        <p:nvPicPr>
          <p:cNvPr id="3" name="Picture 2"/>
          <p:cNvPicPr>
            <a:picLocks noChangeAspect="1"/>
          </p:cNvPicPr>
          <p:nvPr/>
        </p:nvPicPr>
        <p:blipFill>
          <a:blip r:embed="rId6"/>
          <a:stretch>
            <a:fillRect/>
          </a:stretch>
        </p:blipFill>
        <p:spPr>
          <a:xfrm>
            <a:off x="609600" y="3562350"/>
            <a:ext cx="2933700" cy="1384300"/>
          </a:xfrm>
          <a:prstGeom prst="rect">
            <a:avLst/>
          </a:prstGeom>
        </p:spPr>
      </p:pic>
      <p:pic>
        <p:nvPicPr>
          <p:cNvPr id="5" name="Picture 4"/>
          <p:cNvPicPr>
            <a:picLocks noChangeAspect="1"/>
          </p:cNvPicPr>
          <p:nvPr/>
        </p:nvPicPr>
        <p:blipFill>
          <a:blip r:embed="rId7"/>
          <a:stretch>
            <a:fillRect/>
          </a:stretch>
        </p:blipFill>
        <p:spPr>
          <a:xfrm>
            <a:off x="4114800" y="3638550"/>
            <a:ext cx="4850296" cy="609600"/>
          </a:xfrm>
          <a:prstGeom prst="rect">
            <a:avLst/>
          </a:prstGeom>
        </p:spPr>
      </p:pic>
    </p:spTree>
    <p:extLst>
      <p:ext uri="{BB962C8B-B14F-4D97-AF65-F5344CB8AC3E}">
        <p14:creationId xmlns:p14="http://schemas.microsoft.com/office/powerpoint/2010/main" val="13728574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58200" cy="1005840"/>
          </a:xfrm>
        </p:spPr>
        <p:txBody>
          <a:bodyPr>
            <a:normAutofit/>
          </a:bodyPr>
          <a:lstStyle>
            <a:extLst/>
          </a:lstStyle>
          <a:p>
            <a:r>
              <a:rPr lang="en-US" sz="3500" dirty="0" smtClean="0"/>
              <a:t>Little ceremony  F# - </a:t>
            </a:r>
            <a:r>
              <a:rPr lang="en-US" sz="3500" dirty="0" err="1" smtClean="0"/>
              <a:t>Scala</a:t>
            </a:r>
            <a:endParaRPr lang="en-US" sz="3500" dirty="0"/>
          </a:p>
        </p:txBody>
      </p:sp>
      <p:sp>
        <p:nvSpPr>
          <p:cNvPr id="6" name="Rectangle 5"/>
          <p:cNvSpPr>
            <a:spLocks noGrp="1"/>
          </p:cNvSpPr>
          <p:nvPr>
            <p:ph sz="quarter" idx="13"/>
          </p:nvPr>
        </p:nvSpPr>
        <p:spPr>
          <a:xfrm>
            <a:off x="533400" y="1428751"/>
            <a:ext cx="7924800" cy="3124199"/>
          </a:xfrm>
        </p:spPr>
        <p:txBody>
          <a:bodyPr>
            <a:normAutofit/>
          </a:bodyPr>
          <a:lstStyle>
            <a:extLst/>
          </a:lstStyle>
          <a:p>
            <a:endParaRPr lang="en-US" sz="2000" dirty="0" smtClean="0"/>
          </a:p>
          <a:p>
            <a:pPr marL="0" indent="0">
              <a:buNone/>
            </a:pPr>
            <a:endParaRPr lang="en-US" sz="2200" dirty="0"/>
          </a:p>
        </p:txBody>
      </p:sp>
      <p:pic>
        <p:nvPicPr>
          <p:cNvPr id="4" name="Picture 3"/>
          <p:cNvPicPr>
            <a:picLocks noChangeAspect="1"/>
          </p:cNvPicPr>
          <p:nvPr/>
        </p:nvPicPr>
        <p:blipFill>
          <a:blip r:embed="rId3"/>
          <a:stretch>
            <a:fillRect/>
          </a:stretch>
        </p:blipFill>
        <p:spPr>
          <a:xfrm>
            <a:off x="1905000" y="1352550"/>
            <a:ext cx="4749800" cy="304800"/>
          </a:xfrm>
          <a:prstGeom prst="rect">
            <a:avLst/>
          </a:prstGeom>
        </p:spPr>
      </p:pic>
      <p:pic>
        <p:nvPicPr>
          <p:cNvPr id="16" name="Picture 15"/>
          <p:cNvPicPr>
            <a:picLocks noChangeAspect="1"/>
          </p:cNvPicPr>
          <p:nvPr/>
        </p:nvPicPr>
        <p:blipFill>
          <a:blip r:embed="rId4"/>
          <a:stretch>
            <a:fillRect/>
          </a:stretch>
        </p:blipFill>
        <p:spPr>
          <a:xfrm>
            <a:off x="533400" y="2190750"/>
            <a:ext cx="2425700" cy="990600"/>
          </a:xfrm>
          <a:prstGeom prst="rect">
            <a:avLst/>
          </a:prstGeom>
        </p:spPr>
      </p:pic>
      <p:pic>
        <p:nvPicPr>
          <p:cNvPr id="17" name="Picture 16"/>
          <p:cNvPicPr>
            <a:picLocks noChangeAspect="1"/>
          </p:cNvPicPr>
          <p:nvPr/>
        </p:nvPicPr>
        <p:blipFill>
          <a:blip r:embed="rId5"/>
          <a:stretch>
            <a:fillRect/>
          </a:stretch>
        </p:blipFill>
        <p:spPr>
          <a:xfrm>
            <a:off x="4343400" y="2190750"/>
            <a:ext cx="3746500" cy="1028700"/>
          </a:xfrm>
          <a:prstGeom prst="rect">
            <a:avLst/>
          </a:prstGeom>
        </p:spPr>
      </p:pic>
      <p:pic>
        <p:nvPicPr>
          <p:cNvPr id="3" name="Picture 2"/>
          <p:cNvPicPr>
            <a:picLocks noChangeAspect="1"/>
          </p:cNvPicPr>
          <p:nvPr/>
        </p:nvPicPr>
        <p:blipFill>
          <a:blip r:embed="rId6"/>
          <a:stretch>
            <a:fillRect/>
          </a:stretch>
        </p:blipFill>
        <p:spPr>
          <a:xfrm>
            <a:off x="533400" y="3638550"/>
            <a:ext cx="3302000" cy="914400"/>
          </a:xfrm>
          <a:prstGeom prst="rect">
            <a:avLst/>
          </a:prstGeom>
        </p:spPr>
      </p:pic>
      <p:pic>
        <p:nvPicPr>
          <p:cNvPr id="5" name="Picture 4"/>
          <p:cNvPicPr>
            <a:picLocks noChangeAspect="1"/>
          </p:cNvPicPr>
          <p:nvPr/>
        </p:nvPicPr>
        <p:blipFill>
          <a:blip r:embed="rId7"/>
          <a:stretch>
            <a:fillRect/>
          </a:stretch>
        </p:blipFill>
        <p:spPr>
          <a:xfrm>
            <a:off x="4267200" y="3638550"/>
            <a:ext cx="4749800" cy="419100"/>
          </a:xfrm>
          <a:prstGeom prst="rect">
            <a:avLst/>
          </a:prstGeom>
        </p:spPr>
      </p:pic>
    </p:spTree>
    <p:extLst>
      <p:ext uri="{BB962C8B-B14F-4D97-AF65-F5344CB8AC3E}">
        <p14:creationId xmlns:p14="http://schemas.microsoft.com/office/powerpoint/2010/main" val="571570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Four Key Concepts	</a:t>
            </a:r>
            <a:endParaRPr lang="en-US" i="1" dirty="0"/>
          </a:p>
        </p:txBody>
      </p:sp>
      <p:sp>
        <p:nvSpPr>
          <p:cNvPr id="6" name="Rectangle 5"/>
          <p:cNvSpPr>
            <a:spLocks noGrp="1"/>
          </p:cNvSpPr>
          <p:nvPr>
            <p:ph sz="quarter" idx="13"/>
          </p:nvPr>
        </p:nvSpPr>
        <p:spPr>
          <a:xfrm>
            <a:off x="228600" y="1428750"/>
            <a:ext cx="7924800" cy="3124199"/>
          </a:xfrm>
        </p:spPr>
        <p:txBody>
          <a:bodyPr>
            <a:normAutofit/>
          </a:bodyPr>
          <a:lstStyle>
            <a:extLst/>
          </a:lstStyle>
          <a:p>
            <a:r>
              <a:rPr lang="en-US" sz="2000" dirty="0" smtClean="0"/>
              <a:t>FP </a:t>
            </a:r>
            <a:r>
              <a:rPr lang="en-US" sz="2000" dirty="0"/>
              <a:t>is different in many ways from a </a:t>
            </a:r>
            <a:r>
              <a:rPr lang="en-US" sz="2000" dirty="0" smtClean="0"/>
              <a:t>standard</a:t>
            </a:r>
          </a:p>
          <a:p>
            <a:pPr marL="0" indent="0">
              <a:buNone/>
            </a:pPr>
            <a:r>
              <a:rPr lang="en-US" sz="2000" dirty="0" smtClean="0"/>
              <a:t>     imperative language, </a:t>
            </a:r>
            <a:r>
              <a:rPr lang="en-US" sz="2000" dirty="0"/>
              <a:t>but there are a few </a:t>
            </a:r>
            <a:endParaRPr lang="en-US" sz="2000" dirty="0" smtClean="0"/>
          </a:p>
          <a:p>
            <a:pPr marL="0" indent="0">
              <a:buNone/>
            </a:pPr>
            <a:r>
              <a:rPr lang="en-US" sz="2000" dirty="0"/>
              <a:t> </a:t>
            </a:r>
            <a:r>
              <a:rPr lang="en-US" sz="2000" dirty="0" smtClean="0"/>
              <a:t>    major </a:t>
            </a:r>
            <a:r>
              <a:rPr lang="en-US" sz="2000" dirty="0"/>
              <a:t>differences that are particularly </a:t>
            </a:r>
            <a:endParaRPr lang="en-US" sz="2000" dirty="0" smtClean="0"/>
          </a:p>
          <a:p>
            <a:pPr marL="0" indent="0">
              <a:buNone/>
            </a:pPr>
            <a:r>
              <a:rPr lang="en-US" sz="2000" dirty="0"/>
              <a:t> </a:t>
            </a:r>
            <a:r>
              <a:rPr lang="en-US" sz="2000" dirty="0" smtClean="0"/>
              <a:t>    important </a:t>
            </a:r>
            <a:r>
              <a:rPr lang="en-US" sz="2000" dirty="0"/>
              <a:t>to understand:</a:t>
            </a:r>
          </a:p>
          <a:p>
            <a:pPr lvl="1"/>
            <a:r>
              <a:rPr lang="en-US" sz="2000" b="1" dirty="0"/>
              <a:t>Function-oriented</a:t>
            </a:r>
            <a:r>
              <a:rPr lang="en-US" sz="2000" dirty="0"/>
              <a:t> rather than </a:t>
            </a:r>
            <a:r>
              <a:rPr lang="en-US" sz="2000" dirty="0" smtClean="0"/>
              <a:t>OO</a:t>
            </a:r>
            <a:endParaRPr lang="en-US" sz="2000" dirty="0"/>
          </a:p>
          <a:p>
            <a:pPr lvl="1"/>
            <a:r>
              <a:rPr lang="en-US" sz="2000" b="1" dirty="0"/>
              <a:t>Expressions</a:t>
            </a:r>
            <a:r>
              <a:rPr lang="en-US" sz="2000" dirty="0"/>
              <a:t> rather than statements</a:t>
            </a:r>
          </a:p>
          <a:p>
            <a:pPr lvl="1"/>
            <a:r>
              <a:rPr lang="en-US" sz="2000" b="1" dirty="0"/>
              <a:t>Algebraic types</a:t>
            </a:r>
            <a:r>
              <a:rPr lang="en-US" sz="2000" dirty="0"/>
              <a:t> for creating domain models</a:t>
            </a:r>
          </a:p>
          <a:p>
            <a:pPr lvl="1"/>
            <a:r>
              <a:rPr lang="en-US" sz="2000" b="1" dirty="0"/>
              <a:t>Pattern matching</a:t>
            </a:r>
            <a:r>
              <a:rPr lang="en-US" sz="2000" dirty="0"/>
              <a:t> for flow of control</a:t>
            </a:r>
          </a:p>
        </p:txBody>
      </p:sp>
      <p:pic>
        <p:nvPicPr>
          <p:cNvPr id="3" name="Picture 2"/>
          <p:cNvPicPr>
            <a:picLocks noChangeAspect="1"/>
          </p:cNvPicPr>
          <p:nvPr/>
        </p:nvPicPr>
        <p:blipFill>
          <a:blip r:embed="rId3"/>
          <a:stretch>
            <a:fillRect/>
          </a:stretch>
        </p:blipFill>
        <p:spPr>
          <a:xfrm>
            <a:off x="5562600" y="1583167"/>
            <a:ext cx="3581400" cy="3560333"/>
          </a:xfrm>
          <a:prstGeom prst="rect">
            <a:avLst/>
          </a:prstGeom>
        </p:spPr>
      </p:pic>
    </p:spTree>
    <p:extLst>
      <p:ext uri="{BB962C8B-B14F-4D97-AF65-F5344CB8AC3E}">
        <p14:creationId xmlns:p14="http://schemas.microsoft.com/office/powerpoint/2010/main" val="13537605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FP </a:t>
            </a:r>
            <a:r>
              <a:rPr lang="en-US" dirty="0" err="1" smtClean="0"/>
              <a:t>vs</a:t>
            </a:r>
            <a:r>
              <a:rPr lang="en-US" dirty="0" smtClean="0"/>
              <a:t> OOP</a:t>
            </a:r>
            <a:r>
              <a:rPr lang="en-US" dirty="0"/>
              <a:t> </a:t>
            </a:r>
            <a:r>
              <a:rPr lang="en-US" dirty="0" smtClean="0"/>
              <a:t>the Switch    ?@#?%!</a:t>
            </a:r>
            <a:endParaRPr lang="en-US" i="1" dirty="0"/>
          </a:p>
        </p:txBody>
      </p:sp>
      <p:sp>
        <p:nvSpPr>
          <p:cNvPr id="6" name="Rectangle 5"/>
          <p:cNvSpPr>
            <a:spLocks noGrp="1"/>
          </p:cNvSpPr>
          <p:nvPr>
            <p:ph sz="quarter" idx="13"/>
          </p:nvPr>
        </p:nvSpPr>
        <p:spPr>
          <a:xfrm>
            <a:off x="609600" y="1428751"/>
            <a:ext cx="7924800" cy="3124199"/>
          </a:xfrm>
        </p:spPr>
        <p:txBody>
          <a:bodyPr>
            <a:normAutofit/>
          </a:bodyPr>
          <a:lstStyle>
            <a:extLst/>
          </a:lstStyle>
          <a:p>
            <a:endParaRPr lang="en-US" sz="1800" dirty="0"/>
          </a:p>
          <a:p>
            <a:pPr marL="0" lvl="1" indent="0">
              <a:spcBef>
                <a:spcPts val="700"/>
              </a:spcBef>
              <a:buClr>
                <a:schemeClr val="accent2"/>
              </a:buClr>
              <a:buSzPct val="60000"/>
              <a:buNone/>
            </a:pPr>
            <a:endParaRPr lang="en-US" sz="1500" dirty="0" smtClean="0"/>
          </a:p>
          <a:p>
            <a:endParaRPr lang="en-US" sz="1800" dirty="0"/>
          </a:p>
        </p:txBody>
      </p:sp>
      <p:sp>
        <p:nvSpPr>
          <p:cNvPr id="3" name="Rectangle 2"/>
          <p:cNvSpPr/>
          <p:nvPr/>
        </p:nvSpPr>
        <p:spPr>
          <a:xfrm>
            <a:off x="609600" y="1352550"/>
            <a:ext cx="4267200" cy="3139321"/>
          </a:xfrm>
          <a:prstGeom prst="rect">
            <a:avLst/>
          </a:prstGeom>
        </p:spPr>
        <p:txBody>
          <a:bodyPr wrap="square">
            <a:spAutoFit/>
          </a:bodyPr>
          <a:lstStyle/>
          <a:p>
            <a:r>
              <a:rPr lang="en-US" dirty="0" smtClean="0"/>
              <a:t>Functional Programming may </a:t>
            </a:r>
            <a:r>
              <a:rPr lang="en-US" dirty="0"/>
              <a:t>look </a:t>
            </a:r>
            <a:r>
              <a:rPr lang="en-US" i="1" dirty="0">
                <a:solidFill>
                  <a:srgbClr val="DA1F28"/>
                </a:solidFill>
              </a:rPr>
              <a:t>scary</a:t>
            </a:r>
            <a:r>
              <a:rPr lang="en-US" dirty="0"/>
              <a:t> for an object-oriented developer because of all the strange buzzwords like </a:t>
            </a:r>
            <a:r>
              <a:rPr lang="en-US" dirty="0" err="1">
                <a:solidFill>
                  <a:schemeClr val="accent2"/>
                </a:solidFill>
              </a:rPr>
              <a:t>Functor</a:t>
            </a:r>
            <a:r>
              <a:rPr lang="en-US" dirty="0">
                <a:solidFill>
                  <a:schemeClr val="accent2"/>
                </a:solidFill>
              </a:rPr>
              <a:t>, </a:t>
            </a:r>
            <a:r>
              <a:rPr lang="en-US" dirty="0" smtClean="0">
                <a:solidFill>
                  <a:schemeClr val="accent2"/>
                </a:solidFill>
              </a:rPr>
              <a:t>Referential Transparency, </a:t>
            </a:r>
            <a:r>
              <a:rPr lang="en-US" dirty="0">
                <a:solidFill>
                  <a:schemeClr val="accent2"/>
                </a:solidFill>
              </a:rPr>
              <a:t>Monads</a:t>
            </a:r>
            <a:r>
              <a:rPr lang="en-US" dirty="0"/>
              <a:t>, etc., but </a:t>
            </a:r>
            <a:r>
              <a:rPr lang="en-US" dirty="0" smtClean="0"/>
              <a:t>they </a:t>
            </a:r>
            <a:r>
              <a:rPr lang="en-US" dirty="0"/>
              <a:t>are really </a:t>
            </a:r>
            <a:r>
              <a:rPr lang="en-US" i="1" u="sng" dirty="0"/>
              <a:t>just unfamiliar terms</a:t>
            </a:r>
            <a:r>
              <a:rPr lang="en-US" dirty="0"/>
              <a:t>. </a:t>
            </a:r>
            <a:endParaRPr lang="en-US" dirty="0" smtClean="0"/>
          </a:p>
          <a:p>
            <a:endParaRPr lang="en-US" dirty="0" smtClean="0"/>
          </a:p>
          <a:p>
            <a:r>
              <a:rPr lang="en-US" dirty="0" smtClean="0"/>
              <a:t>Object</a:t>
            </a:r>
            <a:r>
              <a:rPr lang="en-US" dirty="0"/>
              <a:t>-oriented programming </a:t>
            </a:r>
            <a:r>
              <a:rPr lang="en-US" dirty="0" smtClean="0"/>
              <a:t>can be a scary </a:t>
            </a:r>
            <a:r>
              <a:rPr lang="en-US" dirty="0"/>
              <a:t>one with all its concepts, e.g. </a:t>
            </a:r>
            <a:r>
              <a:rPr lang="en-US" dirty="0" smtClean="0">
                <a:solidFill>
                  <a:srgbClr val="DA1F28"/>
                </a:solidFill>
              </a:rPr>
              <a:t>polymorphism, encapsulation, </a:t>
            </a:r>
            <a:endParaRPr lang="en-US" dirty="0">
              <a:solidFill>
                <a:srgbClr val="FF0000"/>
              </a:solidFill>
            </a:endParaRPr>
          </a:p>
          <a:p>
            <a:r>
              <a:rPr lang="en-US" dirty="0" smtClean="0">
                <a:solidFill>
                  <a:srgbClr val="DA1F28"/>
                </a:solidFill>
              </a:rPr>
              <a:t>inheritance</a:t>
            </a:r>
            <a:r>
              <a:rPr lang="en-US" dirty="0">
                <a:solidFill>
                  <a:srgbClr val="DA1F28"/>
                </a:solidFill>
              </a:rPr>
              <a:t>, covariance</a:t>
            </a:r>
            <a:r>
              <a:rPr lang="en-US" dirty="0"/>
              <a:t>, etc.</a:t>
            </a:r>
          </a:p>
          <a:p>
            <a:endParaRPr lang="en-US" dirty="0"/>
          </a:p>
        </p:txBody>
      </p:sp>
      <p:pic>
        <p:nvPicPr>
          <p:cNvPr id="5" name="Picture 4"/>
          <p:cNvPicPr>
            <a:picLocks noChangeAspect="1"/>
          </p:cNvPicPr>
          <p:nvPr/>
        </p:nvPicPr>
        <p:blipFill>
          <a:blip r:embed="rId3"/>
          <a:stretch>
            <a:fillRect/>
          </a:stretch>
        </p:blipFill>
        <p:spPr>
          <a:xfrm>
            <a:off x="5181600" y="1334772"/>
            <a:ext cx="3625463" cy="3808728"/>
          </a:xfrm>
          <a:prstGeom prst="rect">
            <a:avLst/>
          </a:prstGeom>
        </p:spPr>
      </p:pic>
    </p:spTree>
    <p:extLst>
      <p:ext uri="{BB962C8B-B14F-4D97-AF65-F5344CB8AC3E}">
        <p14:creationId xmlns:p14="http://schemas.microsoft.com/office/powerpoint/2010/main" val="32801183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Synonym Suffering </a:t>
            </a:r>
            <a:endParaRPr lang="en-US" i="1" dirty="0"/>
          </a:p>
        </p:txBody>
      </p:sp>
      <p:sp>
        <p:nvSpPr>
          <p:cNvPr id="6" name="Rectangle 5"/>
          <p:cNvSpPr>
            <a:spLocks noGrp="1"/>
          </p:cNvSpPr>
          <p:nvPr>
            <p:ph sz="quarter" idx="13"/>
          </p:nvPr>
        </p:nvSpPr>
        <p:spPr>
          <a:xfrm>
            <a:off x="609600" y="1428751"/>
            <a:ext cx="7924800" cy="3124199"/>
          </a:xfrm>
        </p:spPr>
        <p:txBody>
          <a:bodyPr>
            <a:normAutofit/>
          </a:bodyPr>
          <a:lstStyle>
            <a:extLst/>
          </a:lstStyle>
          <a:p>
            <a:r>
              <a:rPr lang="en-US" sz="1800" dirty="0" smtClean="0"/>
              <a:t>Functional </a:t>
            </a:r>
            <a:r>
              <a:rPr lang="en-US" sz="1800" dirty="0"/>
              <a:t>programming languages feature several families of common functions. Yet developers sometimes have a hard time moving between languages because familiar functions have unfamiliar names. </a:t>
            </a:r>
            <a:r>
              <a:rPr lang="en-US" sz="1800" dirty="0">
                <a:solidFill>
                  <a:srgbClr val="DA1F28"/>
                </a:solidFill>
              </a:rPr>
              <a:t>Functional languages tend to name these common functions based on functional paradigm</a:t>
            </a:r>
            <a:r>
              <a:rPr lang="en-US" sz="1800" dirty="0"/>
              <a:t>s</a:t>
            </a:r>
            <a:r>
              <a:rPr lang="en-US" sz="1800" dirty="0" smtClean="0"/>
              <a:t>.</a:t>
            </a:r>
          </a:p>
          <a:p>
            <a:pPr marL="0" indent="0">
              <a:buNone/>
            </a:pPr>
            <a:r>
              <a:rPr lang="en-US" sz="1800" dirty="0" smtClean="0"/>
              <a:t>Filter in </a:t>
            </a:r>
            <a:r>
              <a:rPr lang="en-US" sz="1800" dirty="0" err="1" smtClean="0"/>
              <a:t>Scala</a:t>
            </a:r>
            <a:r>
              <a:rPr lang="en-US" sz="1800" dirty="0" smtClean="0"/>
              <a:t>  					Filter </a:t>
            </a:r>
            <a:r>
              <a:rPr lang="en-US" sz="1800" dirty="0"/>
              <a:t>in </a:t>
            </a:r>
            <a:r>
              <a:rPr lang="en-US" sz="1800" dirty="0" smtClean="0"/>
              <a:t>Groovy</a:t>
            </a:r>
            <a:endParaRPr lang="en-US" sz="1800" dirty="0"/>
          </a:p>
          <a:p>
            <a:pPr marL="0" indent="0">
              <a:buNone/>
            </a:pPr>
            <a:endParaRPr lang="en-US" sz="1800" dirty="0"/>
          </a:p>
          <a:p>
            <a:pPr marL="0" indent="0">
              <a:buNone/>
            </a:pPr>
            <a:endParaRPr lang="en-US" sz="1800" dirty="0" smtClean="0"/>
          </a:p>
          <a:p>
            <a:pPr marL="0" indent="0">
              <a:buNone/>
            </a:pPr>
            <a:r>
              <a:rPr lang="en-US" sz="1800" dirty="0"/>
              <a:t>	</a:t>
            </a:r>
            <a:r>
              <a:rPr lang="en-US" sz="1800" dirty="0" smtClean="0"/>
              <a:t>			Filter in </a:t>
            </a:r>
            <a:r>
              <a:rPr lang="en-US" sz="1800" dirty="0" err="1" smtClean="0"/>
              <a:t>Clojure</a:t>
            </a:r>
            <a:endParaRPr lang="en-US" sz="1800" dirty="0"/>
          </a:p>
        </p:txBody>
      </p:sp>
      <p:pic>
        <p:nvPicPr>
          <p:cNvPr id="3" name="Picture 2"/>
          <p:cNvPicPr>
            <a:picLocks noChangeAspect="1"/>
          </p:cNvPicPr>
          <p:nvPr/>
        </p:nvPicPr>
        <p:blipFill>
          <a:blip r:embed="rId3"/>
          <a:stretch>
            <a:fillRect/>
          </a:stretch>
        </p:blipFill>
        <p:spPr>
          <a:xfrm>
            <a:off x="533400" y="3028950"/>
            <a:ext cx="3276600" cy="839629"/>
          </a:xfrm>
          <a:prstGeom prst="rect">
            <a:avLst/>
          </a:prstGeom>
        </p:spPr>
      </p:pic>
      <p:pic>
        <p:nvPicPr>
          <p:cNvPr id="4" name="Picture 3"/>
          <p:cNvPicPr>
            <a:picLocks noChangeAspect="1"/>
          </p:cNvPicPr>
          <p:nvPr/>
        </p:nvPicPr>
        <p:blipFill>
          <a:blip r:embed="rId4"/>
          <a:stretch>
            <a:fillRect/>
          </a:stretch>
        </p:blipFill>
        <p:spPr>
          <a:xfrm>
            <a:off x="5105400" y="3028950"/>
            <a:ext cx="3142593" cy="609600"/>
          </a:xfrm>
          <a:prstGeom prst="rect">
            <a:avLst/>
          </a:prstGeom>
        </p:spPr>
      </p:pic>
      <p:pic>
        <p:nvPicPr>
          <p:cNvPr id="7" name="Picture 6"/>
          <p:cNvPicPr>
            <a:picLocks noChangeAspect="1"/>
          </p:cNvPicPr>
          <p:nvPr/>
        </p:nvPicPr>
        <p:blipFill>
          <a:blip r:embed="rId5"/>
          <a:stretch>
            <a:fillRect/>
          </a:stretch>
        </p:blipFill>
        <p:spPr>
          <a:xfrm>
            <a:off x="3124200" y="4019550"/>
            <a:ext cx="4419600" cy="890059"/>
          </a:xfrm>
          <a:prstGeom prst="rect">
            <a:avLst/>
          </a:prstGeom>
        </p:spPr>
      </p:pic>
    </p:spTree>
    <p:extLst>
      <p:ext uri="{BB962C8B-B14F-4D97-AF65-F5344CB8AC3E}">
        <p14:creationId xmlns:p14="http://schemas.microsoft.com/office/powerpoint/2010/main" val="3273573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Case: Number Classification</a:t>
            </a:r>
            <a:endParaRPr lang="en-US" i="1" dirty="0"/>
          </a:p>
        </p:txBody>
      </p:sp>
      <p:sp>
        <p:nvSpPr>
          <p:cNvPr id="6" name="Rectangle 5"/>
          <p:cNvSpPr>
            <a:spLocks noGrp="1"/>
          </p:cNvSpPr>
          <p:nvPr>
            <p:ph sz="quarter" idx="13"/>
          </p:nvPr>
        </p:nvSpPr>
        <p:spPr>
          <a:xfrm>
            <a:off x="609600" y="1428751"/>
            <a:ext cx="7924800" cy="3124199"/>
          </a:xfrm>
        </p:spPr>
        <p:txBody>
          <a:bodyPr>
            <a:normAutofit/>
          </a:bodyPr>
          <a:lstStyle>
            <a:extLst/>
          </a:lstStyle>
          <a:p>
            <a:r>
              <a:rPr lang="en-US" sz="1800" dirty="0" smtClean="0"/>
              <a:t>A </a:t>
            </a:r>
            <a:r>
              <a:rPr lang="en-US" sz="1800" dirty="0"/>
              <a:t>perfect number equals the sum of its positive divisors, the pairs of numbers whose product yields the target number, </a:t>
            </a:r>
            <a:r>
              <a:rPr lang="en-US" sz="1800" dirty="0" smtClean="0"/>
              <a:t>excluding </a:t>
            </a:r>
            <a:r>
              <a:rPr lang="en-US" sz="1800" dirty="0"/>
              <a:t>the number </a:t>
            </a:r>
            <a:r>
              <a:rPr lang="en-US" sz="1800" dirty="0" smtClean="0"/>
              <a:t>itself.</a:t>
            </a:r>
          </a:p>
          <a:p>
            <a:pPr lvl="1"/>
            <a:r>
              <a:rPr lang="en-US" sz="1500" dirty="0" smtClean="0"/>
              <a:t>Perfect number		sum of factors = number</a:t>
            </a:r>
          </a:p>
          <a:p>
            <a:pPr lvl="1"/>
            <a:r>
              <a:rPr lang="en-US" sz="1500" dirty="0" smtClean="0"/>
              <a:t>Abundant number</a:t>
            </a:r>
            <a:r>
              <a:rPr lang="en-US" sz="1500" dirty="0"/>
              <a:t>	</a:t>
            </a:r>
            <a:r>
              <a:rPr lang="en-US" sz="1500" dirty="0" smtClean="0"/>
              <a:t>sum </a:t>
            </a:r>
            <a:r>
              <a:rPr lang="en-US" sz="1500" dirty="0"/>
              <a:t>of factors </a:t>
            </a:r>
            <a:r>
              <a:rPr lang="en-US" sz="1500" dirty="0" smtClean="0"/>
              <a:t>&gt; number</a:t>
            </a:r>
            <a:endParaRPr lang="en-US" sz="1500" dirty="0"/>
          </a:p>
          <a:p>
            <a:pPr lvl="1"/>
            <a:r>
              <a:rPr lang="en-US" sz="1500" dirty="0" smtClean="0"/>
              <a:t>deficient </a:t>
            </a:r>
            <a:r>
              <a:rPr lang="en-US" sz="1500" dirty="0"/>
              <a:t>number	</a:t>
            </a:r>
            <a:r>
              <a:rPr lang="en-US" sz="1500" dirty="0" smtClean="0"/>
              <a:t>sum </a:t>
            </a:r>
            <a:r>
              <a:rPr lang="en-US" sz="1500" dirty="0"/>
              <a:t>of factors </a:t>
            </a:r>
            <a:r>
              <a:rPr lang="en-US" sz="1500" dirty="0" smtClean="0"/>
              <a:t>&lt; </a:t>
            </a:r>
            <a:r>
              <a:rPr lang="en-US" sz="1500" dirty="0"/>
              <a:t>number</a:t>
            </a:r>
          </a:p>
          <a:p>
            <a:pPr lvl="1"/>
            <a:endParaRPr lang="en-US" sz="1500" dirty="0" smtClean="0"/>
          </a:p>
          <a:p>
            <a:pPr lvl="2"/>
            <a:endParaRPr lang="en-US" sz="1200" dirty="0"/>
          </a:p>
        </p:txBody>
      </p:sp>
    </p:spTree>
    <p:extLst>
      <p:ext uri="{BB962C8B-B14F-4D97-AF65-F5344CB8AC3E}">
        <p14:creationId xmlns:p14="http://schemas.microsoft.com/office/powerpoint/2010/main" val="2480166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Hello Functional Programming	</a:t>
            </a:r>
            <a:endParaRPr lang="en-US" i="1" dirty="0"/>
          </a:p>
        </p:txBody>
      </p:sp>
      <p:pic>
        <p:nvPicPr>
          <p:cNvPr id="7" name="Picture 2" descr="cutecatpictures:&#10;&#10;Scottish Fold cute cat&#10;"/>
          <p:cNvPicPr>
            <a:picLocks noGrp="1" noChangeAspect="1" noChangeArrowheads="1"/>
          </p:cNvPicPr>
          <p:nvPr>
            <p:ph idx="4294967295"/>
          </p:nvPr>
        </p:nvPicPr>
        <p:blipFill>
          <a:blip r:embed="rId3" cstate="print"/>
          <a:srcRect/>
          <a:stretch>
            <a:fillRect/>
          </a:stretch>
        </p:blipFill>
        <p:spPr bwMode="auto">
          <a:xfrm>
            <a:off x="1828800" y="1428750"/>
            <a:ext cx="4673600" cy="3505200"/>
          </a:xfrm>
          <a:prstGeom prst="rect">
            <a:avLst/>
          </a:prstGeom>
          <a:noFill/>
        </p:spPr>
      </p:pic>
    </p:spTree>
    <p:extLst>
      <p:ext uri="{BB962C8B-B14F-4D97-AF65-F5344CB8AC3E}">
        <p14:creationId xmlns:p14="http://schemas.microsoft.com/office/powerpoint/2010/main" val="3733136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209550"/>
            <a:ext cx="8001000" cy="914400"/>
          </a:xfrm>
        </p:spPr>
        <p:txBody>
          <a:bodyPr>
            <a:normAutofit/>
          </a:bodyPr>
          <a:lstStyle>
            <a:extLst/>
          </a:lstStyle>
          <a:p>
            <a:pPr marL="514350" indent="-514350"/>
            <a:r>
              <a:rPr lang="en-US" sz="4400" dirty="0"/>
              <a:t>What is "Functional Programming?" </a:t>
            </a:r>
            <a:endParaRPr lang="en-US" i="1" dirty="0"/>
          </a:p>
        </p:txBody>
      </p:sp>
      <p:sp>
        <p:nvSpPr>
          <p:cNvPr id="5" name="Rectangle 4"/>
          <p:cNvSpPr/>
          <p:nvPr/>
        </p:nvSpPr>
        <p:spPr>
          <a:xfrm>
            <a:off x="1452190" y="2528064"/>
            <a:ext cx="3119810" cy="1292662"/>
          </a:xfrm>
          <a:prstGeom prst="rect">
            <a:avLst/>
          </a:prstGeom>
        </p:spPr>
        <p:txBody>
          <a:bodyPr wrap="square">
            <a:spAutoFit/>
          </a:bodyPr>
          <a:lstStyle/>
          <a:p>
            <a:r>
              <a:rPr lang="sv-SE" sz="2600" dirty="0">
                <a:solidFill>
                  <a:srgbClr val="800000"/>
                </a:solidFill>
              </a:rPr>
              <a:t>First </a:t>
            </a:r>
            <a:r>
              <a:rPr lang="sv-SE" sz="2600" dirty="0" smtClean="0">
                <a:solidFill>
                  <a:srgbClr val="800000"/>
                </a:solidFill>
              </a:rPr>
              <a:t>class</a:t>
            </a:r>
            <a:endParaRPr lang="sv-SE" sz="2600" dirty="0">
              <a:solidFill>
                <a:srgbClr val="800000"/>
              </a:solidFill>
            </a:endParaRPr>
          </a:p>
          <a:p>
            <a:r>
              <a:rPr lang="sv-SE" sz="2600" dirty="0" smtClean="0">
                <a:solidFill>
                  <a:srgbClr val="800000"/>
                </a:solidFill>
              </a:rPr>
              <a:t>Higher-Order </a:t>
            </a:r>
          </a:p>
          <a:p>
            <a:r>
              <a:rPr lang="sv-SE" sz="2600" dirty="0" smtClean="0">
                <a:solidFill>
                  <a:srgbClr val="800000"/>
                </a:solidFill>
              </a:rPr>
              <a:t>Functions</a:t>
            </a:r>
            <a:endParaRPr lang="sv-SE" sz="2600" dirty="0">
              <a:solidFill>
                <a:srgbClr val="800000"/>
              </a:solidFill>
            </a:endParaRPr>
          </a:p>
        </p:txBody>
      </p:sp>
      <p:sp>
        <p:nvSpPr>
          <p:cNvPr id="7" name="Rectangle 6"/>
          <p:cNvSpPr/>
          <p:nvPr/>
        </p:nvSpPr>
        <p:spPr>
          <a:xfrm>
            <a:off x="5470833" y="3147522"/>
            <a:ext cx="2934073" cy="492443"/>
          </a:xfrm>
          <a:prstGeom prst="rect">
            <a:avLst/>
          </a:prstGeom>
        </p:spPr>
        <p:txBody>
          <a:bodyPr wrap="square">
            <a:spAutoFit/>
          </a:bodyPr>
          <a:lstStyle/>
          <a:p>
            <a:r>
              <a:rPr lang="sv-SE" sz="2600" dirty="0" smtClean="0">
                <a:solidFill>
                  <a:srgbClr val="800000"/>
                </a:solidFill>
              </a:rPr>
              <a:t>Immutability</a:t>
            </a:r>
            <a:endParaRPr lang="sv-SE" sz="2600" dirty="0">
              <a:solidFill>
                <a:srgbClr val="800000"/>
              </a:solidFill>
            </a:endParaRPr>
          </a:p>
        </p:txBody>
      </p:sp>
      <p:sp>
        <p:nvSpPr>
          <p:cNvPr id="8" name="Rectangle 7"/>
          <p:cNvSpPr/>
          <p:nvPr/>
        </p:nvSpPr>
        <p:spPr>
          <a:xfrm>
            <a:off x="3347864" y="1620089"/>
            <a:ext cx="1700787" cy="492443"/>
          </a:xfrm>
          <a:prstGeom prst="rect">
            <a:avLst/>
          </a:prstGeom>
        </p:spPr>
        <p:txBody>
          <a:bodyPr wrap="none">
            <a:spAutoFit/>
          </a:bodyPr>
          <a:lstStyle/>
          <a:p>
            <a:r>
              <a:rPr lang="sv-SE" sz="2600" dirty="0" smtClean="0">
                <a:solidFill>
                  <a:srgbClr val="800000"/>
                </a:solidFill>
              </a:rPr>
              <a:t>Declarative</a:t>
            </a:r>
            <a:endParaRPr lang="sv-SE" sz="2600" dirty="0">
              <a:solidFill>
                <a:srgbClr val="800000"/>
              </a:solidFill>
            </a:endParaRPr>
          </a:p>
        </p:txBody>
      </p:sp>
      <p:sp>
        <p:nvSpPr>
          <p:cNvPr id="9" name="Isosceles Triangle 8"/>
          <p:cNvSpPr/>
          <p:nvPr/>
        </p:nvSpPr>
        <p:spPr>
          <a:xfrm>
            <a:off x="3163396" y="2070011"/>
            <a:ext cx="2236440" cy="1662286"/>
          </a:xfrm>
          <a:prstGeom prst="triangle">
            <a:avLst/>
          </a:prstGeom>
          <a:solidFill>
            <a:srgbClr val="F926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92672"/>
              </a:solidFill>
            </a:endParaRPr>
          </a:p>
        </p:txBody>
      </p:sp>
      <p:sp>
        <p:nvSpPr>
          <p:cNvPr id="10" name="Rectangle 9"/>
          <p:cNvSpPr/>
          <p:nvPr/>
        </p:nvSpPr>
        <p:spPr>
          <a:xfrm>
            <a:off x="3889692" y="2184978"/>
            <a:ext cx="867545" cy="1862048"/>
          </a:xfrm>
          <a:prstGeom prst="rect">
            <a:avLst/>
          </a:prstGeom>
        </p:spPr>
        <p:txBody>
          <a:bodyPr wrap="none">
            <a:spAutoFit/>
          </a:bodyPr>
          <a:lstStyle/>
          <a:p>
            <a:r>
              <a:rPr lang="el-GR" sz="11500" dirty="0">
                <a:solidFill>
                  <a:schemeClr val="bg1"/>
                </a:solidFill>
              </a:rPr>
              <a:t>λ</a:t>
            </a:r>
            <a:endParaRPr lang="sv-SE" dirty="0">
              <a:solidFill>
                <a:schemeClr val="bg1"/>
              </a:solidFill>
            </a:endParaRPr>
          </a:p>
        </p:txBody>
      </p:sp>
      <p:sp>
        <p:nvSpPr>
          <p:cNvPr id="3" name="Rectangle 2"/>
          <p:cNvSpPr/>
          <p:nvPr/>
        </p:nvSpPr>
        <p:spPr>
          <a:xfrm>
            <a:off x="609600" y="1352550"/>
            <a:ext cx="7924800" cy="369332"/>
          </a:xfrm>
          <a:prstGeom prst="rect">
            <a:avLst/>
          </a:prstGeom>
        </p:spPr>
        <p:txBody>
          <a:bodyPr wrap="square">
            <a:spAutoFit/>
          </a:bodyPr>
          <a:lstStyle/>
          <a:p>
            <a:r>
              <a:rPr lang="en-US" i="1" dirty="0">
                <a:solidFill>
                  <a:srgbClr val="DA1F28"/>
                </a:solidFill>
              </a:rPr>
              <a:t>Functional programming is so called because a program consists entirely of functions</a:t>
            </a:r>
            <a:r>
              <a:rPr lang="en-US" dirty="0"/>
              <a:t>. </a:t>
            </a:r>
          </a:p>
        </p:txBody>
      </p:sp>
      <p:sp>
        <p:nvSpPr>
          <p:cNvPr id="4" name="Rectangle 3"/>
          <p:cNvSpPr/>
          <p:nvPr/>
        </p:nvSpPr>
        <p:spPr>
          <a:xfrm>
            <a:off x="609600" y="4080426"/>
            <a:ext cx="7985433" cy="923330"/>
          </a:xfrm>
          <a:prstGeom prst="rect">
            <a:avLst/>
          </a:prstGeom>
        </p:spPr>
        <p:txBody>
          <a:bodyPr wrap="square">
            <a:spAutoFit/>
          </a:bodyPr>
          <a:lstStyle/>
          <a:p>
            <a:r>
              <a:rPr lang="en-US" dirty="0" smtClean="0"/>
              <a:t>… is all about functions!  Identifying </a:t>
            </a:r>
            <a:r>
              <a:rPr lang="en-US" dirty="0"/>
              <a:t>an abstraction and building a </a:t>
            </a:r>
            <a:r>
              <a:rPr lang="en-US" dirty="0" smtClean="0">
                <a:solidFill>
                  <a:schemeClr val="accent2"/>
                </a:solidFill>
              </a:rPr>
              <a:t>function, </a:t>
            </a:r>
            <a:r>
              <a:rPr lang="en-US" dirty="0" smtClean="0"/>
              <a:t>use </a:t>
            </a:r>
            <a:r>
              <a:rPr lang="en-US" dirty="0"/>
              <a:t>existing </a:t>
            </a:r>
            <a:r>
              <a:rPr lang="en-US" dirty="0">
                <a:solidFill>
                  <a:srgbClr val="DA1F28"/>
                </a:solidFill>
              </a:rPr>
              <a:t>functions</a:t>
            </a:r>
            <a:r>
              <a:rPr lang="en-US" dirty="0"/>
              <a:t> to build more complex </a:t>
            </a:r>
            <a:r>
              <a:rPr lang="en-US" dirty="0" smtClean="0"/>
              <a:t>abstractions, pass existing </a:t>
            </a:r>
            <a:r>
              <a:rPr lang="en-US" dirty="0">
                <a:solidFill>
                  <a:srgbClr val="DA1F28"/>
                </a:solidFill>
              </a:rPr>
              <a:t>functions</a:t>
            </a:r>
            <a:r>
              <a:rPr lang="en-US" dirty="0"/>
              <a:t> to other </a:t>
            </a:r>
            <a:r>
              <a:rPr lang="en-US" dirty="0">
                <a:solidFill>
                  <a:srgbClr val="DA1F28"/>
                </a:solidFill>
              </a:rPr>
              <a:t>functions</a:t>
            </a:r>
            <a:r>
              <a:rPr lang="en-US" dirty="0"/>
              <a:t> to build even more complex abstractions</a:t>
            </a:r>
          </a:p>
        </p:txBody>
      </p:sp>
    </p:spTree>
    <p:extLst>
      <p:ext uri="{BB962C8B-B14F-4D97-AF65-F5344CB8AC3E}">
        <p14:creationId xmlns:p14="http://schemas.microsoft.com/office/powerpoint/2010/main" val="38896358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a:t>Function-oriented rather than OO</a:t>
            </a:r>
            <a:endParaRPr lang="en-US" i="1" dirty="0"/>
          </a:p>
        </p:txBody>
      </p:sp>
      <p:sp>
        <p:nvSpPr>
          <p:cNvPr id="6" name="Rectangle 5"/>
          <p:cNvSpPr>
            <a:spLocks noGrp="1"/>
          </p:cNvSpPr>
          <p:nvPr>
            <p:ph sz="quarter" idx="13"/>
          </p:nvPr>
        </p:nvSpPr>
        <p:spPr>
          <a:xfrm>
            <a:off x="685800" y="1428751"/>
            <a:ext cx="7848600" cy="3124199"/>
          </a:xfrm>
        </p:spPr>
        <p:txBody>
          <a:bodyPr>
            <a:normAutofit/>
          </a:bodyPr>
          <a:lstStyle>
            <a:extLst/>
          </a:lstStyle>
          <a:p>
            <a:pPr marL="0" indent="0">
              <a:buNone/>
            </a:pPr>
            <a:r>
              <a:rPr lang="en-US" sz="1800" b="1" dirty="0" smtClean="0"/>
              <a:t>Function Composition - Building </a:t>
            </a:r>
            <a:r>
              <a:rPr lang="en-US" sz="1800" b="1" dirty="0"/>
              <a:t>with composition</a:t>
            </a:r>
            <a:r>
              <a:rPr lang="en-US" sz="1800" dirty="0"/>
              <a:t>. </a:t>
            </a:r>
            <a:r>
              <a:rPr lang="en-US" sz="1800" dirty="0">
                <a:solidFill>
                  <a:srgbClr val="DA1F28"/>
                </a:solidFill>
              </a:rPr>
              <a:t>Composition is the 'glue'</a:t>
            </a:r>
            <a:r>
              <a:rPr lang="en-US" sz="1800" dirty="0"/>
              <a:t> that allows us build larger systems from smaller ones. This is the very heart of the functional style. Almost every line of code is a </a:t>
            </a:r>
            <a:r>
              <a:rPr lang="en-US" sz="1800" dirty="0" err="1"/>
              <a:t>composable</a:t>
            </a:r>
            <a:r>
              <a:rPr lang="en-US" sz="1800" dirty="0"/>
              <a:t> expression. Composition is used to build basic functions, and then functions that use those functions, and so on. </a:t>
            </a:r>
          </a:p>
          <a:p>
            <a:pPr marL="0" indent="0">
              <a:buNone/>
            </a:pPr>
            <a:r>
              <a:rPr lang="en-US" altLang="x-none" sz="1800" dirty="0" smtClean="0">
                <a:solidFill>
                  <a:srgbClr val="DA1F28"/>
                </a:solidFill>
              </a:rPr>
              <a:t>Composition</a:t>
            </a:r>
            <a:r>
              <a:rPr lang="en-US" altLang="x-none" sz="1800" dirty="0" smtClean="0"/>
              <a:t> </a:t>
            </a:r>
            <a:r>
              <a:rPr lang="en-US" altLang="x-none" sz="1800" dirty="0"/>
              <a:t>— in the form of passed parameters plus first-class </a:t>
            </a:r>
            <a:r>
              <a:rPr lang="en-US" altLang="x-none" sz="1800" dirty="0" smtClean="0"/>
              <a:t>functions</a:t>
            </a:r>
            <a:endParaRPr lang="en-US" altLang="x-none" sz="1800" dirty="0"/>
          </a:p>
        </p:txBody>
      </p:sp>
      <p:pic>
        <p:nvPicPr>
          <p:cNvPr id="4" name="Picture 3"/>
          <p:cNvPicPr>
            <a:picLocks noChangeAspect="1"/>
          </p:cNvPicPr>
          <p:nvPr/>
        </p:nvPicPr>
        <p:blipFill>
          <a:blip r:embed="rId3"/>
          <a:stretch>
            <a:fillRect/>
          </a:stretch>
        </p:blipFill>
        <p:spPr>
          <a:xfrm>
            <a:off x="2133600" y="3257550"/>
            <a:ext cx="6362700" cy="1651000"/>
          </a:xfrm>
          <a:prstGeom prst="rect">
            <a:avLst/>
          </a:prstGeom>
        </p:spPr>
      </p:pic>
    </p:spTree>
    <p:extLst>
      <p:ext uri="{BB962C8B-B14F-4D97-AF65-F5344CB8AC3E}">
        <p14:creationId xmlns:p14="http://schemas.microsoft.com/office/powerpoint/2010/main" val="1863334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smtClean="0"/>
              <a:t>Using </a:t>
            </a:r>
            <a:r>
              <a:rPr lang="en-US" dirty="0"/>
              <a:t>functions as building blocks</a:t>
            </a:r>
          </a:p>
        </p:txBody>
      </p:sp>
      <p:sp>
        <p:nvSpPr>
          <p:cNvPr id="3" name="Rectangle 2"/>
          <p:cNvSpPr>
            <a:spLocks noGrp="1"/>
          </p:cNvSpPr>
          <p:nvPr>
            <p:ph sz="quarter" idx="13"/>
          </p:nvPr>
        </p:nvSpPr>
        <p:spPr>
          <a:xfrm>
            <a:off x="381000" y="1428750"/>
            <a:ext cx="7620000" cy="3505199"/>
          </a:xfrm>
        </p:spPr>
        <p:txBody>
          <a:bodyPr>
            <a:normAutofit/>
          </a:bodyPr>
          <a:lstStyle>
            <a:extLst/>
          </a:lstStyle>
          <a:p>
            <a:r>
              <a:rPr lang="en-US" sz="2000" dirty="0"/>
              <a:t>A well-known principle of good design is to create a set of basic operations and then combine these building blocks in various ways to build up more complex </a:t>
            </a:r>
            <a:r>
              <a:rPr lang="en-US" sz="2000" dirty="0" smtClean="0"/>
              <a:t>behaviors</a:t>
            </a:r>
          </a:p>
        </p:txBody>
      </p:sp>
      <p:pic>
        <p:nvPicPr>
          <p:cNvPr id="5" name="Picture 4"/>
          <p:cNvPicPr>
            <a:picLocks noChangeAspect="1"/>
          </p:cNvPicPr>
          <p:nvPr/>
        </p:nvPicPr>
        <p:blipFill>
          <a:blip r:embed="rId3"/>
          <a:stretch>
            <a:fillRect/>
          </a:stretch>
        </p:blipFill>
        <p:spPr>
          <a:xfrm>
            <a:off x="533400" y="2724150"/>
            <a:ext cx="3670300" cy="2184400"/>
          </a:xfrm>
          <a:prstGeom prst="rect">
            <a:avLst/>
          </a:prstGeom>
        </p:spPr>
      </p:pic>
      <p:pic>
        <p:nvPicPr>
          <p:cNvPr id="6" name="Picture 5"/>
          <p:cNvPicPr>
            <a:picLocks noChangeAspect="1"/>
          </p:cNvPicPr>
          <p:nvPr/>
        </p:nvPicPr>
        <p:blipFill>
          <a:blip r:embed="rId4"/>
          <a:stretch>
            <a:fillRect/>
          </a:stretch>
        </p:blipFill>
        <p:spPr>
          <a:xfrm>
            <a:off x="4495800" y="2724150"/>
            <a:ext cx="3429000" cy="825500"/>
          </a:xfrm>
          <a:prstGeom prst="rect">
            <a:avLst/>
          </a:prstGeom>
        </p:spPr>
      </p:pic>
    </p:spTree>
    <p:extLst>
      <p:ext uri="{BB962C8B-B14F-4D97-AF65-F5344CB8AC3E}">
        <p14:creationId xmlns:p14="http://schemas.microsoft.com/office/powerpoint/2010/main" val="742718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dirty="0" smtClean="0"/>
              <a:t>Agenda</a:t>
            </a:r>
            <a:endParaRPr lang="en-US" dirty="0"/>
          </a:p>
        </p:txBody>
      </p:sp>
      <p:graphicFrame>
        <p:nvGraphicFramePr>
          <p:cNvPr id="4" name="Diagram 3"/>
          <p:cNvGraphicFramePr/>
          <p:nvPr>
            <p:extLst>
              <p:ext uri="{D42A27DB-BD31-4B8C-83A1-F6EECF244321}">
                <p14:modId xmlns:p14="http://schemas.microsoft.com/office/powerpoint/2010/main" val="1032045122"/>
              </p:ext>
            </p:extLst>
          </p:nvPr>
        </p:nvGraphicFramePr>
        <p:xfrm>
          <a:off x="609600" y="1438308"/>
          <a:ext cx="8229600" cy="3695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1AA629A-B6F9-42BA-B2CC-D12059632ACE}"/>
                                            </p:graphicEl>
                                          </p:spTgt>
                                        </p:tgtEl>
                                        <p:attrNameLst>
                                          <p:attrName>style.visibility</p:attrName>
                                        </p:attrNameLst>
                                      </p:cBhvr>
                                      <p:to>
                                        <p:strVal val="visible"/>
                                      </p:to>
                                    </p:set>
                                    <p:animEffect transition="in" filter="fade">
                                      <p:cBhvr>
                                        <p:cTn id="7" dur="500"/>
                                        <p:tgtEl>
                                          <p:spTgt spid="4">
                                            <p:graphicEl>
                                              <a:dgm id="{11AA629A-B6F9-42BA-B2CC-D12059632AC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889158F-B83B-BE46-B145-B45F82068557}"/>
                                            </p:graphicEl>
                                          </p:spTgt>
                                        </p:tgtEl>
                                        <p:attrNameLst>
                                          <p:attrName>style.visibility</p:attrName>
                                        </p:attrNameLst>
                                      </p:cBhvr>
                                      <p:to>
                                        <p:strVal val="visible"/>
                                      </p:to>
                                    </p:set>
                                    <p:animEffect transition="in" filter="fade">
                                      <p:cBhvr>
                                        <p:cTn id="12" dur="500"/>
                                        <p:tgtEl>
                                          <p:spTgt spid="4">
                                            <p:graphicEl>
                                              <a:dgm id="{5889158F-B83B-BE46-B145-B45F8206855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F94A2C51-9802-FF45-BBDF-4BC10E127030}"/>
                                            </p:graphicEl>
                                          </p:spTgt>
                                        </p:tgtEl>
                                        <p:attrNameLst>
                                          <p:attrName>style.visibility</p:attrName>
                                        </p:attrNameLst>
                                      </p:cBhvr>
                                      <p:to>
                                        <p:strVal val="visible"/>
                                      </p:to>
                                    </p:set>
                                    <p:animEffect transition="in" filter="fade">
                                      <p:cBhvr>
                                        <p:cTn id="17" dur="500"/>
                                        <p:tgtEl>
                                          <p:spTgt spid="4">
                                            <p:graphicEl>
                                              <a:dgm id="{F94A2C51-9802-FF45-BBDF-4BC10E12703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C6E59577-4B3C-CF4A-A111-0AE31AB82C16}"/>
                                            </p:graphicEl>
                                          </p:spTgt>
                                        </p:tgtEl>
                                        <p:attrNameLst>
                                          <p:attrName>style.visibility</p:attrName>
                                        </p:attrNameLst>
                                      </p:cBhvr>
                                      <p:to>
                                        <p:strVal val="visible"/>
                                      </p:to>
                                    </p:set>
                                    <p:animEffect transition="in" filter="fade">
                                      <p:cBhvr>
                                        <p:cTn id="22" dur="500"/>
                                        <p:tgtEl>
                                          <p:spTgt spid="4">
                                            <p:graphicEl>
                                              <a:dgm id="{C6E59577-4B3C-CF4A-A111-0AE31AB82C1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E1880C41-C04C-C94E-8FD2-B7154E4BE215}"/>
                                            </p:graphicEl>
                                          </p:spTgt>
                                        </p:tgtEl>
                                        <p:attrNameLst>
                                          <p:attrName>style.visibility</p:attrName>
                                        </p:attrNameLst>
                                      </p:cBhvr>
                                      <p:to>
                                        <p:strVal val="visible"/>
                                      </p:to>
                                    </p:set>
                                    <p:animEffect transition="in" filter="fade">
                                      <p:cBhvr>
                                        <p:cTn id="27" dur="500"/>
                                        <p:tgtEl>
                                          <p:spTgt spid="4">
                                            <p:graphicEl>
                                              <a:dgm id="{E1880C41-C04C-C94E-8FD2-B7154E4BE21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Compose Mario</a:t>
            </a:r>
            <a:endParaRPr lang="en-US" i="1" dirty="0"/>
          </a:p>
        </p:txBody>
      </p:sp>
      <p:sp>
        <p:nvSpPr>
          <p:cNvPr id="6" name="Rectangle 5"/>
          <p:cNvSpPr>
            <a:spLocks noGrp="1"/>
          </p:cNvSpPr>
          <p:nvPr>
            <p:ph sz="quarter" idx="13"/>
          </p:nvPr>
        </p:nvSpPr>
        <p:spPr>
          <a:xfrm>
            <a:off x="228600" y="1352550"/>
            <a:ext cx="8915400" cy="3790950"/>
          </a:xfrm>
        </p:spPr>
        <p:txBody>
          <a:bodyPr>
            <a:normAutofit/>
          </a:bodyPr>
          <a:lstStyle>
            <a:extLst/>
          </a:lstStyle>
          <a:p>
            <a:pPr marL="0" indent="0">
              <a:buNone/>
            </a:pPr>
            <a:r>
              <a:rPr lang="en-US" sz="1400" dirty="0"/>
              <a:t>Mario game sample, based on functional reactive Elm </a:t>
            </a:r>
            <a:r>
              <a:rPr lang="en-US" sz="1400" dirty="0" smtClean="0"/>
              <a:t>script (</a:t>
            </a:r>
            <a:r>
              <a:rPr lang="en-US" sz="1400" dirty="0" smtClean="0">
                <a:hlinkClick r:id="rId3"/>
              </a:rPr>
              <a:t>http://elm-lang.org</a:t>
            </a:r>
            <a:r>
              <a:rPr lang="en-US" sz="1400" dirty="0">
                <a:hlinkClick r:id="rId3"/>
              </a:rPr>
              <a:t>/edit/examples/Intermediate/</a:t>
            </a:r>
            <a:r>
              <a:rPr lang="en-US" sz="1400" dirty="0" smtClean="0">
                <a:hlinkClick r:id="rId3"/>
              </a:rPr>
              <a:t>Mario.elm</a:t>
            </a:r>
            <a:r>
              <a:rPr lang="en-US" sz="1400" dirty="0" smtClean="0"/>
              <a:t>)</a:t>
            </a:r>
          </a:p>
          <a:p>
            <a:pPr marL="0" indent="0">
              <a:buNone/>
            </a:pPr>
            <a:r>
              <a:rPr lang="en-US" sz="1400" dirty="0" smtClean="0"/>
              <a:t>The </a:t>
            </a:r>
            <a:r>
              <a:rPr lang="en-US" sz="1400" dirty="0"/>
              <a:t>functions that depend on keyboard take the current keyboard state as the first argument. This is represented as a tuple </a:t>
            </a:r>
            <a:r>
              <a:rPr lang="en-US" sz="1400" dirty="0" err="1"/>
              <a:t>int</a:t>
            </a:r>
            <a:r>
              <a:rPr lang="en-US" sz="1400" dirty="0"/>
              <a:t>*</a:t>
            </a:r>
            <a:r>
              <a:rPr lang="en-US" sz="1400" dirty="0" err="1"/>
              <a:t>int</a:t>
            </a:r>
            <a:r>
              <a:rPr lang="en-US" sz="1400" dirty="0"/>
              <a:t> </a:t>
            </a:r>
            <a:r>
              <a:rPr lang="en-US" sz="1400" dirty="0" smtClean="0"/>
              <a:t>(</a:t>
            </a:r>
            <a:r>
              <a:rPr lang="en-US" sz="1400" dirty="0" err="1" smtClean="0"/>
              <a:t>dir</a:t>
            </a:r>
            <a:r>
              <a:rPr lang="en-US" sz="1400" dirty="0" smtClean="0"/>
              <a:t>) consisting </a:t>
            </a:r>
            <a:r>
              <a:rPr lang="en-US" sz="1400" dirty="0"/>
              <a:t>of x and y </a:t>
            </a:r>
            <a:r>
              <a:rPr lang="en-US" sz="1400" dirty="0" smtClean="0"/>
              <a:t>directions. </a:t>
            </a:r>
          </a:p>
          <a:p>
            <a:pPr marL="0" indent="0">
              <a:buNone/>
            </a:pPr>
            <a:endParaRPr lang="en-US" sz="1400" dirty="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smtClean="0"/>
          </a:p>
          <a:p>
            <a:pPr marL="0" indent="0">
              <a:buNone/>
            </a:pPr>
            <a:endParaRPr lang="en-US" sz="1400" dirty="0" smtClean="0"/>
          </a:p>
          <a:p>
            <a:pPr marL="0" indent="0">
              <a:buNone/>
            </a:pPr>
            <a:r>
              <a:rPr lang="en-US" sz="1400" dirty="0" smtClean="0"/>
              <a:t>The </a:t>
            </a:r>
            <a:r>
              <a:rPr lang="en-US" sz="1400" dirty="0"/>
              <a:t>step function of the game takes previous Mario value and returns a new one. It is composed from 4 functions that represent different aspects of the game</a:t>
            </a:r>
            <a:r>
              <a:rPr lang="en-US" sz="1400" dirty="0" smtClean="0"/>
              <a:t>.</a:t>
            </a:r>
          </a:p>
          <a:p>
            <a:pPr marL="0" indent="0">
              <a:buNone/>
            </a:pPr>
            <a:endParaRPr lang="en-US" sz="1400" dirty="0"/>
          </a:p>
          <a:p>
            <a:pPr marL="0" indent="0">
              <a:buNone/>
            </a:pPr>
            <a:endParaRPr lang="en-US" sz="1400" dirty="0"/>
          </a:p>
          <a:p>
            <a:pPr marL="0" indent="0">
              <a:buNone/>
            </a:pPr>
            <a:endParaRPr lang="en-US" sz="1400" dirty="0" smtClean="0"/>
          </a:p>
        </p:txBody>
      </p:sp>
      <p:pic>
        <p:nvPicPr>
          <p:cNvPr id="5" name="Picture 4"/>
          <p:cNvPicPr>
            <a:picLocks noChangeAspect="1"/>
          </p:cNvPicPr>
          <p:nvPr/>
        </p:nvPicPr>
        <p:blipFill>
          <a:blip r:embed="rId4"/>
          <a:stretch>
            <a:fillRect/>
          </a:stretch>
        </p:blipFill>
        <p:spPr>
          <a:xfrm>
            <a:off x="609600" y="4737100"/>
            <a:ext cx="7696200" cy="406400"/>
          </a:xfrm>
          <a:prstGeom prst="rect">
            <a:avLst/>
          </a:prstGeom>
        </p:spPr>
      </p:pic>
      <p:pic>
        <p:nvPicPr>
          <p:cNvPr id="7" name="Picture 6"/>
          <p:cNvPicPr>
            <a:picLocks noChangeAspect="1"/>
          </p:cNvPicPr>
          <p:nvPr/>
        </p:nvPicPr>
        <p:blipFill>
          <a:blip r:embed="rId5"/>
          <a:stretch>
            <a:fillRect/>
          </a:stretch>
        </p:blipFill>
        <p:spPr>
          <a:xfrm>
            <a:off x="838200" y="2266950"/>
            <a:ext cx="6197600" cy="1967643"/>
          </a:xfrm>
          <a:prstGeom prst="rect">
            <a:avLst/>
          </a:prstGeom>
        </p:spPr>
      </p:pic>
    </p:spTree>
    <p:extLst>
      <p:ext uri="{BB962C8B-B14F-4D97-AF65-F5344CB8AC3E}">
        <p14:creationId xmlns:p14="http://schemas.microsoft.com/office/powerpoint/2010/main" val="3952605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Algebraic Types</a:t>
            </a:r>
            <a:endParaRPr lang="en-US" i="1" dirty="0"/>
          </a:p>
        </p:txBody>
      </p:sp>
      <p:sp>
        <p:nvSpPr>
          <p:cNvPr id="6" name="Rectangle 5"/>
          <p:cNvSpPr>
            <a:spLocks noGrp="1"/>
          </p:cNvSpPr>
          <p:nvPr>
            <p:ph sz="quarter" idx="13"/>
          </p:nvPr>
        </p:nvSpPr>
        <p:spPr>
          <a:xfrm>
            <a:off x="228600" y="1428750"/>
            <a:ext cx="7924800" cy="3505200"/>
          </a:xfrm>
        </p:spPr>
        <p:txBody>
          <a:bodyPr>
            <a:noAutofit/>
          </a:bodyPr>
          <a:lstStyle>
            <a:extLst/>
          </a:lstStyle>
          <a:p>
            <a:r>
              <a:rPr lang="en-US" sz="1800" dirty="0"/>
              <a:t>The type system in </a:t>
            </a:r>
            <a:r>
              <a:rPr lang="en-US" sz="1800" dirty="0" smtClean="0"/>
              <a:t>FP </a:t>
            </a:r>
            <a:r>
              <a:rPr lang="en-US" sz="1800" dirty="0"/>
              <a:t>is based on the concept of </a:t>
            </a:r>
            <a:r>
              <a:rPr lang="en-US" sz="1800" b="1" dirty="0"/>
              <a:t>algebraic types</a:t>
            </a:r>
            <a:r>
              <a:rPr lang="en-US" sz="1800" dirty="0"/>
              <a:t>. </a:t>
            </a:r>
            <a:r>
              <a:rPr lang="en-US" sz="1800" dirty="0" smtClean="0"/>
              <a:t>The </a:t>
            </a:r>
            <a:r>
              <a:rPr lang="en-US" sz="1800" dirty="0"/>
              <a:t>new compound types are built by combining existing types in two different ways:</a:t>
            </a:r>
          </a:p>
          <a:p>
            <a:pPr lvl="1"/>
            <a:r>
              <a:rPr lang="en-US" sz="1800" dirty="0" smtClean="0"/>
              <a:t>A </a:t>
            </a:r>
            <a:r>
              <a:rPr lang="en-US" sz="1800" dirty="0"/>
              <a:t>combination of values, each picked from a set of types. </a:t>
            </a:r>
            <a:endParaRPr lang="en-US" sz="1800" dirty="0" smtClean="0"/>
          </a:p>
          <a:p>
            <a:pPr lvl="1"/>
            <a:r>
              <a:rPr lang="en-US" sz="1800" dirty="0" smtClean="0"/>
              <a:t>As </a:t>
            </a:r>
            <a:r>
              <a:rPr lang="en-US" sz="1800" dirty="0"/>
              <a:t>a disjoint union representing a choice between a set of types. </a:t>
            </a:r>
            <a:endParaRPr lang="en-US" sz="1800" dirty="0" smtClean="0"/>
          </a:p>
        </p:txBody>
      </p:sp>
      <p:pic>
        <p:nvPicPr>
          <p:cNvPr id="4" name="Picture 3"/>
          <p:cNvPicPr>
            <a:picLocks noChangeAspect="1"/>
          </p:cNvPicPr>
          <p:nvPr/>
        </p:nvPicPr>
        <p:blipFill>
          <a:blip r:embed="rId3"/>
          <a:stretch>
            <a:fillRect/>
          </a:stretch>
        </p:blipFill>
        <p:spPr>
          <a:xfrm>
            <a:off x="2489200" y="3181350"/>
            <a:ext cx="4394200" cy="1422400"/>
          </a:xfrm>
          <a:prstGeom prst="rect">
            <a:avLst/>
          </a:prstGeom>
        </p:spPr>
      </p:pic>
    </p:spTree>
    <p:extLst>
      <p:ext uri="{BB962C8B-B14F-4D97-AF65-F5344CB8AC3E}">
        <p14:creationId xmlns:p14="http://schemas.microsoft.com/office/powerpoint/2010/main" val="33081578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a:t>Algebraic </a:t>
            </a:r>
            <a:r>
              <a:rPr lang="en-US" dirty="0" smtClean="0"/>
              <a:t>Types for </a:t>
            </a:r>
            <a:r>
              <a:rPr lang="en-US" dirty="0" smtClean="0">
                <a:solidFill>
                  <a:srgbClr val="FF0000"/>
                </a:solidFill>
              </a:rPr>
              <a:t>DSL</a:t>
            </a:r>
            <a:endParaRPr lang="en-US" dirty="0">
              <a:solidFill>
                <a:srgbClr val="FF0000"/>
              </a:solidFill>
            </a:endParaRPr>
          </a:p>
        </p:txBody>
      </p:sp>
      <p:sp>
        <p:nvSpPr>
          <p:cNvPr id="3" name="Rectangle 2"/>
          <p:cNvSpPr>
            <a:spLocks noGrp="1"/>
          </p:cNvSpPr>
          <p:nvPr>
            <p:ph sz="quarter" idx="13"/>
          </p:nvPr>
        </p:nvSpPr>
        <p:spPr>
          <a:xfrm>
            <a:off x="609600" y="1428750"/>
            <a:ext cx="4267200" cy="3505199"/>
          </a:xfrm>
        </p:spPr>
        <p:txBody>
          <a:bodyPr>
            <a:noAutofit/>
          </a:bodyPr>
          <a:lstStyle>
            <a:extLst/>
          </a:lstStyle>
          <a:p>
            <a:pPr marL="0" indent="0">
              <a:buNone/>
            </a:pPr>
            <a:r>
              <a:rPr lang="en-US" sz="1600" dirty="0">
                <a:solidFill>
                  <a:srgbClr val="FF0000"/>
                </a:solidFill>
              </a:rPr>
              <a:t>Domain-specific languages</a:t>
            </a:r>
            <a:r>
              <a:rPr lang="en-US" sz="1600" dirty="0"/>
              <a:t> </a:t>
            </a:r>
            <a:r>
              <a:rPr lang="en-US" sz="1600" dirty="0" smtClean="0"/>
              <a:t>are </a:t>
            </a:r>
            <a:r>
              <a:rPr lang="en-US" sz="1600" dirty="0"/>
              <a:t>well recognized as a technique to create more readable and concise code. </a:t>
            </a:r>
            <a:endParaRPr lang="en-US" sz="1600" dirty="0" smtClean="0"/>
          </a:p>
          <a:p>
            <a:pPr marL="0" indent="0" algn="ctr">
              <a:buNone/>
            </a:pPr>
            <a:r>
              <a:rPr lang="en-US" sz="1600" i="1" u="sng" dirty="0" smtClean="0"/>
              <a:t>The </a:t>
            </a:r>
            <a:r>
              <a:rPr lang="en-US" sz="1600" i="1" u="sng" dirty="0"/>
              <a:t>functional approach is very well suited for </a:t>
            </a:r>
            <a:r>
              <a:rPr lang="en-US" sz="1600" i="1" u="sng" dirty="0" smtClean="0">
                <a:solidFill>
                  <a:srgbClr val="DA1F28"/>
                </a:solidFill>
              </a:rPr>
              <a:t>DSL</a:t>
            </a:r>
            <a:r>
              <a:rPr lang="en-US" sz="1600" i="1" u="sng" dirty="0" smtClean="0"/>
              <a:t>.</a:t>
            </a:r>
          </a:p>
          <a:p>
            <a:pPr marL="0" indent="0">
              <a:buNone/>
            </a:pPr>
            <a:endParaRPr lang="en-US" sz="1600" dirty="0" smtClean="0"/>
          </a:p>
          <a:p>
            <a:pPr marL="0" indent="0">
              <a:buNone/>
            </a:pPr>
            <a:r>
              <a:rPr lang="en-US" sz="1600" dirty="0"/>
              <a:t>The ability to </a:t>
            </a:r>
            <a:r>
              <a:rPr lang="en-US" sz="1600" dirty="0">
                <a:solidFill>
                  <a:srgbClr val="FF0000"/>
                </a:solidFill>
              </a:rPr>
              <a:t>create new types concisely </a:t>
            </a:r>
            <a:r>
              <a:rPr lang="en-US" sz="1600" dirty="0"/>
              <a:t>and then match against them makes it very easy to set up fluent interfaces quickly. </a:t>
            </a:r>
            <a:endParaRPr lang="en-US" sz="1600" dirty="0" smtClean="0"/>
          </a:p>
        </p:txBody>
      </p:sp>
      <p:pic>
        <p:nvPicPr>
          <p:cNvPr id="5" name="Picture 4"/>
          <p:cNvPicPr>
            <a:picLocks noChangeAspect="1"/>
          </p:cNvPicPr>
          <p:nvPr/>
        </p:nvPicPr>
        <p:blipFill>
          <a:blip r:embed="rId3"/>
          <a:stretch>
            <a:fillRect/>
          </a:stretch>
        </p:blipFill>
        <p:spPr>
          <a:xfrm>
            <a:off x="4868384" y="1504949"/>
            <a:ext cx="4275615" cy="3628791"/>
          </a:xfrm>
          <a:prstGeom prst="rect">
            <a:avLst/>
          </a:prstGeom>
        </p:spPr>
      </p:pic>
    </p:spTree>
    <p:extLst>
      <p:ext uri="{BB962C8B-B14F-4D97-AF65-F5344CB8AC3E}">
        <p14:creationId xmlns:p14="http://schemas.microsoft.com/office/powerpoint/2010/main" val="30776187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a:t>Algebraic </a:t>
            </a:r>
            <a:r>
              <a:rPr lang="en-US" dirty="0" smtClean="0"/>
              <a:t>Types for </a:t>
            </a:r>
            <a:r>
              <a:rPr lang="en-US" dirty="0" smtClean="0">
                <a:solidFill>
                  <a:srgbClr val="DA1F28"/>
                </a:solidFill>
              </a:rPr>
              <a:t>DDD</a:t>
            </a:r>
            <a:endParaRPr lang="en-US" i="1" dirty="0">
              <a:solidFill>
                <a:srgbClr val="DA1F28"/>
              </a:solidFill>
            </a:endParaRPr>
          </a:p>
        </p:txBody>
      </p:sp>
      <p:sp>
        <p:nvSpPr>
          <p:cNvPr id="6" name="Rectangle 5"/>
          <p:cNvSpPr>
            <a:spLocks noGrp="1"/>
          </p:cNvSpPr>
          <p:nvPr>
            <p:ph sz="quarter" idx="13"/>
          </p:nvPr>
        </p:nvSpPr>
        <p:spPr>
          <a:xfrm>
            <a:off x="533400" y="1428751"/>
            <a:ext cx="7924800" cy="3124199"/>
          </a:xfrm>
        </p:spPr>
        <p:txBody>
          <a:bodyPr>
            <a:noAutofit/>
          </a:bodyPr>
          <a:lstStyle>
            <a:extLst/>
          </a:lstStyle>
          <a:p>
            <a:r>
              <a:rPr lang="en-US" sz="2200" dirty="0" smtClean="0"/>
              <a:t>T</a:t>
            </a:r>
            <a:r>
              <a:rPr lang="en-US" sz="2200" dirty="0"/>
              <a:t>he conciseness of the type system in </a:t>
            </a:r>
            <a:r>
              <a:rPr lang="en-US" sz="2200" dirty="0" smtClean="0"/>
              <a:t>FP </a:t>
            </a:r>
            <a:r>
              <a:rPr lang="en-US" sz="2200" dirty="0"/>
              <a:t>is particularly useful when doing domain driven design (DDD</a:t>
            </a:r>
            <a:r>
              <a:rPr lang="en-US" sz="2200" dirty="0" smtClean="0"/>
              <a:t>)</a:t>
            </a:r>
          </a:p>
          <a:p>
            <a:endParaRPr lang="en-US" sz="2200" dirty="0" smtClean="0"/>
          </a:p>
          <a:p>
            <a:r>
              <a:rPr lang="en-US" sz="2200" dirty="0" smtClean="0"/>
              <a:t>“Value</a:t>
            </a:r>
            <a:r>
              <a:rPr lang="en-US" sz="2200" dirty="0"/>
              <a:t>” objects in DDD should have structural equality, meaning that two objects containing the same data should always be equal. </a:t>
            </a:r>
            <a:r>
              <a:rPr lang="en-US" sz="2200" dirty="0" smtClean="0"/>
              <a:t>In FP </a:t>
            </a:r>
            <a:r>
              <a:rPr lang="en-US" sz="2200" dirty="0"/>
              <a:t>you get this for free by default</a:t>
            </a:r>
            <a:r>
              <a:rPr lang="en-US" sz="2200" dirty="0" smtClean="0"/>
              <a:t>.</a:t>
            </a:r>
          </a:p>
          <a:p>
            <a:pPr marL="0" indent="0">
              <a:buNone/>
            </a:pPr>
            <a:r>
              <a:rPr lang="en-US" sz="2200" dirty="0" smtClean="0"/>
              <a:t>  </a:t>
            </a:r>
            <a:endParaRPr lang="en-US" sz="2200" dirty="0"/>
          </a:p>
        </p:txBody>
      </p:sp>
    </p:spTree>
    <p:extLst>
      <p:ext uri="{BB962C8B-B14F-4D97-AF65-F5344CB8AC3E}">
        <p14:creationId xmlns:p14="http://schemas.microsoft.com/office/powerpoint/2010/main" val="1806543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dirty="0" smtClean="0"/>
              <a:t>Functional characteristics </a:t>
            </a:r>
            <a:endParaRPr lang="en-US" dirty="0"/>
          </a:p>
        </p:txBody>
      </p:sp>
      <p:graphicFrame>
        <p:nvGraphicFramePr>
          <p:cNvPr id="4" name="Diagram 3"/>
          <p:cNvGraphicFramePr/>
          <p:nvPr>
            <p:extLst>
              <p:ext uri="{D42A27DB-BD31-4B8C-83A1-F6EECF244321}">
                <p14:modId xmlns:p14="http://schemas.microsoft.com/office/powerpoint/2010/main" val="1656436106"/>
              </p:ext>
            </p:extLst>
          </p:nvPr>
        </p:nvGraphicFramePr>
        <p:xfrm>
          <a:off x="609600" y="1438308"/>
          <a:ext cx="8229600" cy="3695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693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1AA629A-B6F9-42BA-B2CC-D12059632ACE}"/>
                                            </p:graphicEl>
                                          </p:spTgt>
                                        </p:tgtEl>
                                        <p:attrNameLst>
                                          <p:attrName>style.visibility</p:attrName>
                                        </p:attrNameLst>
                                      </p:cBhvr>
                                      <p:to>
                                        <p:strVal val="visible"/>
                                      </p:to>
                                    </p:set>
                                    <p:animEffect transition="in" filter="fade">
                                      <p:cBhvr>
                                        <p:cTn id="7" dur="500"/>
                                        <p:tgtEl>
                                          <p:spTgt spid="4">
                                            <p:graphicEl>
                                              <a:dgm id="{11AA629A-B6F9-42BA-B2CC-D12059632AC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28A6035-CA62-B945-890D-7F492F8E2B46}"/>
                                            </p:graphicEl>
                                          </p:spTgt>
                                        </p:tgtEl>
                                        <p:attrNameLst>
                                          <p:attrName>style.visibility</p:attrName>
                                        </p:attrNameLst>
                                      </p:cBhvr>
                                      <p:to>
                                        <p:strVal val="visible"/>
                                      </p:to>
                                    </p:set>
                                    <p:animEffect transition="in" filter="fade">
                                      <p:cBhvr>
                                        <p:cTn id="12" dur="500"/>
                                        <p:tgtEl>
                                          <p:spTgt spid="4">
                                            <p:graphicEl>
                                              <a:dgm id="{328A6035-CA62-B945-890D-7F492F8E2B4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F94A2C51-9802-FF45-BBDF-4BC10E127030}"/>
                                            </p:graphicEl>
                                          </p:spTgt>
                                        </p:tgtEl>
                                        <p:attrNameLst>
                                          <p:attrName>style.visibility</p:attrName>
                                        </p:attrNameLst>
                                      </p:cBhvr>
                                      <p:to>
                                        <p:strVal val="visible"/>
                                      </p:to>
                                    </p:set>
                                    <p:animEffect transition="in" filter="fade">
                                      <p:cBhvr>
                                        <p:cTn id="17" dur="500"/>
                                        <p:tgtEl>
                                          <p:spTgt spid="4">
                                            <p:graphicEl>
                                              <a:dgm id="{F94A2C51-9802-FF45-BBDF-4BC10E12703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C6E59577-4B3C-CF4A-A111-0AE31AB82C16}"/>
                                            </p:graphicEl>
                                          </p:spTgt>
                                        </p:tgtEl>
                                        <p:attrNameLst>
                                          <p:attrName>style.visibility</p:attrName>
                                        </p:attrNameLst>
                                      </p:cBhvr>
                                      <p:to>
                                        <p:strVal val="visible"/>
                                      </p:to>
                                    </p:set>
                                    <p:animEffect transition="in" filter="fade">
                                      <p:cBhvr>
                                        <p:cTn id="22" dur="500"/>
                                        <p:tgtEl>
                                          <p:spTgt spid="4">
                                            <p:graphicEl>
                                              <a:dgm id="{C6E59577-4B3C-CF4A-A111-0AE31AB82C1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55A645BF-6BAA-B94C-8CD4-0C351735C257}"/>
                                            </p:graphicEl>
                                          </p:spTgt>
                                        </p:tgtEl>
                                        <p:attrNameLst>
                                          <p:attrName>style.visibility</p:attrName>
                                        </p:attrNameLst>
                                      </p:cBhvr>
                                      <p:to>
                                        <p:strVal val="visible"/>
                                      </p:to>
                                    </p:set>
                                    <p:animEffect transition="in" filter="fade">
                                      <p:cBhvr>
                                        <p:cTn id="27" dur="500"/>
                                        <p:tgtEl>
                                          <p:spTgt spid="4">
                                            <p:graphicEl>
                                              <a:dgm id="{55A645BF-6BAA-B94C-8CD4-0C351735C25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36E7D47D-AB7F-6844-AB02-39E234F106F2}"/>
                                            </p:graphicEl>
                                          </p:spTgt>
                                        </p:tgtEl>
                                        <p:attrNameLst>
                                          <p:attrName>style.visibility</p:attrName>
                                        </p:attrNameLst>
                                      </p:cBhvr>
                                      <p:to>
                                        <p:strVal val="visible"/>
                                      </p:to>
                                    </p:set>
                                    <p:animEffect transition="in" filter="fade">
                                      <p:cBhvr>
                                        <p:cTn id="32" dur="500"/>
                                        <p:tgtEl>
                                          <p:spTgt spid="4">
                                            <p:graphicEl>
                                              <a:dgm id="{36E7D47D-AB7F-6844-AB02-39E234F106F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Higher-Order functions</a:t>
            </a:r>
            <a:endParaRPr lang="en-US" i="1" dirty="0"/>
          </a:p>
        </p:txBody>
      </p:sp>
      <p:sp>
        <p:nvSpPr>
          <p:cNvPr id="4" name="Rectangle 3"/>
          <p:cNvSpPr/>
          <p:nvPr/>
        </p:nvSpPr>
        <p:spPr>
          <a:xfrm>
            <a:off x="533400" y="1352550"/>
            <a:ext cx="8382000" cy="1815882"/>
          </a:xfrm>
          <a:prstGeom prst="rect">
            <a:avLst/>
          </a:prstGeom>
        </p:spPr>
        <p:txBody>
          <a:bodyPr wrap="square">
            <a:spAutoFit/>
          </a:bodyPr>
          <a:lstStyle/>
          <a:p>
            <a:r>
              <a:rPr lang="en-US" sz="2000" i="1" dirty="0"/>
              <a:t>A </a:t>
            </a:r>
            <a:r>
              <a:rPr lang="en-US" sz="2000" i="1" dirty="0">
                <a:solidFill>
                  <a:srgbClr val="DA1F28"/>
                </a:solidFill>
              </a:rPr>
              <a:t>higher-order function </a:t>
            </a:r>
            <a:r>
              <a:rPr lang="en-US" sz="2000" i="1" dirty="0"/>
              <a:t>is a </a:t>
            </a:r>
            <a:r>
              <a:rPr lang="en-US" sz="2000" i="1" dirty="0">
                <a:solidFill>
                  <a:srgbClr val="DA1F28"/>
                </a:solidFill>
              </a:rPr>
              <a:t>function</a:t>
            </a:r>
            <a:r>
              <a:rPr lang="en-US" sz="2000" i="1" dirty="0"/>
              <a:t> that takes another function as a parameter, or a </a:t>
            </a:r>
            <a:r>
              <a:rPr lang="en-US" sz="2000" i="1" dirty="0">
                <a:solidFill>
                  <a:srgbClr val="DA1F28"/>
                </a:solidFill>
              </a:rPr>
              <a:t>function</a:t>
            </a:r>
            <a:r>
              <a:rPr lang="en-US" sz="2000" i="1" dirty="0"/>
              <a:t> that returns another </a:t>
            </a:r>
            <a:r>
              <a:rPr lang="en-US" sz="2000" i="1" dirty="0">
                <a:solidFill>
                  <a:srgbClr val="DA1F28"/>
                </a:solidFill>
              </a:rPr>
              <a:t>function</a:t>
            </a:r>
            <a:r>
              <a:rPr lang="en-US" sz="2000" i="1" dirty="0"/>
              <a:t> as a value, or a </a:t>
            </a:r>
            <a:r>
              <a:rPr lang="en-US" sz="2000" i="1" dirty="0">
                <a:solidFill>
                  <a:srgbClr val="DA1F28"/>
                </a:solidFill>
              </a:rPr>
              <a:t>function</a:t>
            </a:r>
            <a:r>
              <a:rPr lang="en-US" sz="2000" i="1" dirty="0"/>
              <a:t> which does </a:t>
            </a:r>
            <a:r>
              <a:rPr lang="en-US" sz="2000" i="1" dirty="0" smtClean="0"/>
              <a:t>both.</a:t>
            </a:r>
          </a:p>
          <a:p>
            <a:endParaRPr lang="sv-SE" dirty="0" smtClean="0">
              <a:solidFill>
                <a:srgbClr val="F92672"/>
              </a:solidFill>
              <a:latin typeface="Consolas"/>
            </a:endParaRPr>
          </a:p>
          <a:p>
            <a:endParaRPr lang="fr-FR" sz="1200" dirty="0" smtClean="0">
              <a:solidFill>
                <a:srgbClr val="000000"/>
              </a:solidFill>
              <a:latin typeface="Consolas"/>
            </a:endParaRPr>
          </a:p>
          <a:p>
            <a:endParaRPr lang="fr-FR" sz="1200" dirty="0">
              <a:solidFill>
                <a:srgbClr val="000000"/>
              </a:solidFill>
              <a:latin typeface="Consolas"/>
            </a:endParaRPr>
          </a:p>
          <a:p>
            <a:endParaRPr lang="fr-FR" sz="1200" dirty="0" smtClean="0">
              <a:solidFill>
                <a:srgbClr val="000000"/>
              </a:solidFill>
              <a:latin typeface="Consolas"/>
            </a:endParaRPr>
          </a:p>
          <a:p>
            <a:r>
              <a:rPr lang="fr-FR" dirty="0" smtClean="0">
                <a:solidFill>
                  <a:srgbClr val="000000"/>
                </a:solidFill>
                <a:latin typeface="Consolas"/>
              </a:rPr>
              <a:t>           </a:t>
            </a:r>
            <a:endParaRPr lang="fr-FR" dirty="0">
              <a:solidFill>
                <a:srgbClr val="000000"/>
              </a:solidFill>
              <a:latin typeface="Consolas"/>
            </a:endParaRPr>
          </a:p>
        </p:txBody>
      </p:sp>
      <p:pic>
        <p:nvPicPr>
          <p:cNvPr id="3" name="Picture 2"/>
          <p:cNvPicPr>
            <a:picLocks noChangeAspect="1"/>
          </p:cNvPicPr>
          <p:nvPr/>
        </p:nvPicPr>
        <p:blipFill>
          <a:blip r:embed="rId3"/>
          <a:stretch>
            <a:fillRect/>
          </a:stretch>
        </p:blipFill>
        <p:spPr>
          <a:xfrm>
            <a:off x="838200" y="2114550"/>
            <a:ext cx="7023100" cy="1485900"/>
          </a:xfrm>
          <a:prstGeom prst="rect">
            <a:avLst/>
          </a:prstGeom>
        </p:spPr>
      </p:pic>
      <p:sp>
        <p:nvSpPr>
          <p:cNvPr id="5" name="Rectangle 4"/>
          <p:cNvSpPr/>
          <p:nvPr/>
        </p:nvSpPr>
        <p:spPr>
          <a:xfrm>
            <a:off x="609600" y="3850838"/>
            <a:ext cx="8153400" cy="1477328"/>
          </a:xfrm>
          <a:prstGeom prst="rect">
            <a:avLst/>
          </a:prstGeom>
        </p:spPr>
        <p:txBody>
          <a:bodyPr wrap="square">
            <a:spAutoFit/>
          </a:bodyPr>
          <a:lstStyle/>
          <a:p>
            <a:pPr marL="0" lvl="1" indent="0">
              <a:spcBef>
                <a:spcPts val="0"/>
              </a:spcBef>
              <a:buClrTx/>
              <a:buSzTx/>
              <a:buNone/>
              <a:defRPr/>
            </a:pPr>
            <a:r>
              <a:rPr lang="en-US" dirty="0"/>
              <a:t>"</a:t>
            </a:r>
            <a:r>
              <a:rPr lang="en-US" i="1" u="sng" dirty="0"/>
              <a:t>program to an interface, not an </a:t>
            </a:r>
            <a:r>
              <a:rPr lang="en-US" i="1" u="sng" dirty="0" smtClean="0"/>
              <a:t>implementation</a:t>
            </a:r>
            <a:r>
              <a:rPr lang="en-US" dirty="0" smtClean="0"/>
              <a:t>“… in Functional Programming all</a:t>
            </a:r>
            <a:r>
              <a:rPr lang="en-US" i="1" dirty="0" smtClean="0">
                <a:solidFill>
                  <a:srgbClr val="DA1F28"/>
                </a:solidFill>
              </a:rPr>
              <a:t> </a:t>
            </a:r>
            <a:r>
              <a:rPr lang="en-US" i="1" dirty="0">
                <a:solidFill>
                  <a:srgbClr val="DA1F28"/>
                </a:solidFill>
              </a:rPr>
              <a:t>functions are “interfaces”</a:t>
            </a:r>
            <a:r>
              <a:rPr lang="en-US" dirty="0"/>
              <a:t>, meaning that many of the roles that interfaces play in object-oriented design are implicit in the way that functions work.</a:t>
            </a:r>
          </a:p>
          <a:p>
            <a:pPr marL="0" lvl="1" indent="0">
              <a:spcBef>
                <a:spcPts val="0"/>
              </a:spcBef>
              <a:buClrTx/>
              <a:buSzTx/>
              <a:buNone/>
              <a:defRPr/>
            </a:pPr>
            <a:endParaRPr lang="en-US" dirty="0"/>
          </a:p>
          <a:p>
            <a:pPr marL="0" lvl="1" indent="0">
              <a:spcBef>
                <a:spcPts val="0"/>
              </a:spcBef>
              <a:buClrTx/>
              <a:buSzTx/>
              <a:buNone/>
              <a:defRPr/>
            </a:pPr>
            <a:endParaRPr lang="en-US" dirty="0" smtClean="0"/>
          </a:p>
        </p:txBody>
      </p:sp>
      <p:pic>
        <p:nvPicPr>
          <p:cNvPr id="6" name="Picture 5"/>
          <p:cNvPicPr>
            <a:picLocks noChangeAspect="1"/>
          </p:cNvPicPr>
          <p:nvPr/>
        </p:nvPicPr>
        <p:blipFill>
          <a:blip r:embed="rId4"/>
          <a:stretch>
            <a:fillRect/>
          </a:stretch>
        </p:blipFill>
        <p:spPr>
          <a:xfrm>
            <a:off x="2438400" y="2114550"/>
            <a:ext cx="4124656" cy="1676400"/>
          </a:xfrm>
          <a:prstGeom prst="rect">
            <a:avLst/>
          </a:prstGeom>
        </p:spPr>
      </p:pic>
      <p:sp>
        <p:nvSpPr>
          <p:cNvPr id="8" name="Frame 7"/>
          <p:cNvSpPr/>
          <p:nvPr/>
        </p:nvSpPr>
        <p:spPr>
          <a:xfrm>
            <a:off x="2438400" y="2190750"/>
            <a:ext cx="1905000" cy="228600"/>
          </a:xfrm>
          <a:prstGeom prst="fram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ight Arrow 8"/>
          <p:cNvSpPr/>
          <p:nvPr/>
        </p:nvSpPr>
        <p:spPr>
          <a:xfrm>
            <a:off x="1447800" y="2190750"/>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99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1" nodeType="clickEffect">
                                  <p:stCondLst>
                                    <p:cond delay="0"/>
                                  </p:stCondLst>
                                  <p:childTnLst>
                                    <p:animMotion origin="layout" path="M 0 0 L 0 0.16281 " pathEditMode="relative" ptsTypes="AA">
                                      <p:cBhvr>
                                        <p:cTn id="24" dur="2000" fill="hold"/>
                                        <p:tgtEl>
                                          <p:spTgt spid="9"/>
                                        </p:tgtEl>
                                        <p:attrNameLst>
                                          <p:attrName>ppt_x</p:attrName>
                                          <p:attrName>ppt_y</p:attrName>
                                        </p:attrNameLst>
                                      </p:cBhvr>
                                    </p:animMotion>
                                  </p:childTnLst>
                                </p:cTn>
                              </p:par>
                              <p:par>
                                <p:cTn id="25" presetID="0" presetClass="path" presetSubtype="0" accel="50000" decel="50000" fill="hold" grpId="1" nodeType="withEffect">
                                  <p:stCondLst>
                                    <p:cond delay="0"/>
                                  </p:stCondLst>
                                  <p:childTnLst>
                                    <p:animMotion origin="layout" path="M 0 0 L 0 0.16281 " pathEditMode="relative" ptsTypes="AA">
                                      <p:cBhvr>
                                        <p:cTn id="2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0" y="133350"/>
            <a:ext cx="9144000" cy="1005840"/>
          </a:xfrm>
        </p:spPr>
        <p:txBody>
          <a:bodyPr>
            <a:normAutofit fontScale="90000"/>
          </a:bodyPr>
          <a:lstStyle>
            <a:extLst/>
          </a:lstStyle>
          <a:p>
            <a:pPr marL="514350" indent="-514350"/>
            <a:r>
              <a:rPr lang="en-US" i="1" dirty="0" smtClean="0"/>
              <a:t>	</a:t>
            </a:r>
            <a:r>
              <a:rPr lang="en-US" sz="4400" dirty="0" smtClean="0"/>
              <a:t>Properties and Benefits of Pure Functions</a:t>
            </a:r>
            <a:endParaRPr lang="en-US" i="1" dirty="0"/>
          </a:p>
        </p:txBody>
      </p:sp>
      <p:sp>
        <p:nvSpPr>
          <p:cNvPr id="6" name="Rectangle 5"/>
          <p:cNvSpPr>
            <a:spLocks noGrp="1"/>
          </p:cNvSpPr>
          <p:nvPr>
            <p:ph sz="quarter" idx="13"/>
          </p:nvPr>
        </p:nvSpPr>
        <p:spPr>
          <a:xfrm>
            <a:off x="609600" y="1352550"/>
            <a:ext cx="8153400" cy="3505200"/>
          </a:xfrm>
        </p:spPr>
        <p:txBody>
          <a:bodyPr>
            <a:noAutofit/>
          </a:bodyPr>
          <a:lstStyle>
            <a:extLst/>
          </a:lstStyle>
          <a:p>
            <a:r>
              <a:rPr lang="en-US" sz="2000" i="1" dirty="0" smtClean="0"/>
              <a:t>A </a:t>
            </a:r>
            <a:r>
              <a:rPr lang="en-US" sz="2000" i="1" dirty="0"/>
              <a:t>function always gives the same output value for a given input </a:t>
            </a:r>
            <a:r>
              <a:rPr lang="en-US" sz="2000" i="1" dirty="0" smtClean="0"/>
              <a:t>value,</a:t>
            </a:r>
            <a:r>
              <a:rPr lang="en-US" sz="2000" dirty="0" smtClean="0"/>
              <a:t> </a:t>
            </a:r>
            <a:r>
              <a:rPr lang="en-US" sz="2000" i="1" dirty="0" smtClean="0">
                <a:solidFill>
                  <a:schemeClr val="accent2"/>
                </a:solidFill>
              </a:rPr>
              <a:t>I </a:t>
            </a:r>
            <a:r>
              <a:rPr lang="en-US" sz="2000" i="1" dirty="0">
                <a:solidFill>
                  <a:schemeClr val="accent2"/>
                </a:solidFill>
              </a:rPr>
              <a:t>can then cache the </a:t>
            </a:r>
            <a:r>
              <a:rPr lang="en-US" sz="2000" i="1" dirty="0" smtClean="0">
                <a:solidFill>
                  <a:schemeClr val="accent2"/>
                </a:solidFill>
              </a:rPr>
              <a:t>result</a:t>
            </a:r>
            <a:endParaRPr lang="en-US" sz="2000" dirty="0"/>
          </a:p>
          <a:p>
            <a:r>
              <a:rPr lang="en-US" sz="2000" i="1" dirty="0" smtClean="0"/>
              <a:t>A </a:t>
            </a:r>
            <a:r>
              <a:rPr lang="en-US" sz="2000" i="1" dirty="0"/>
              <a:t>function </a:t>
            </a:r>
            <a:r>
              <a:rPr lang="en-US" sz="2000" i="1" dirty="0" smtClean="0"/>
              <a:t>has no </a:t>
            </a:r>
            <a:r>
              <a:rPr lang="en-US" sz="2000" i="1" dirty="0"/>
              <a:t>side </a:t>
            </a:r>
            <a:r>
              <a:rPr lang="en-US" sz="2000" i="1" dirty="0" smtClean="0"/>
              <a:t>effects, </a:t>
            </a:r>
            <a:r>
              <a:rPr lang="en-US" sz="2000" i="1" dirty="0" smtClean="0">
                <a:solidFill>
                  <a:schemeClr val="accent2"/>
                </a:solidFill>
              </a:rPr>
              <a:t>If </a:t>
            </a:r>
            <a:r>
              <a:rPr lang="en-US" sz="2000" i="1" dirty="0">
                <a:solidFill>
                  <a:schemeClr val="accent2"/>
                </a:solidFill>
              </a:rPr>
              <a:t>the result of a pure expression is not used, it can be removed without affecting other </a:t>
            </a:r>
            <a:r>
              <a:rPr lang="en-US" sz="2000" i="1" dirty="0" smtClean="0">
                <a:solidFill>
                  <a:schemeClr val="accent2"/>
                </a:solidFill>
              </a:rPr>
              <a:t>expressions</a:t>
            </a:r>
          </a:p>
          <a:p>
            <a:r>
              <a:rPr lang="en-US" sz="2000" dirty="0" smtClean="0"/>
              <a:t>If </a:t>
            </a:r>
            <a:r>
              <a:rPr lang="en-US" sz="2000" dirty="0"/>
              <a:t>there is no data dependency between two pure expressions, </a:t>
            </a:r>
            <a:r>
              <a:rPr lang="en-US" sz="2000" dirty="0" smtClean="0"/>
              <a:t>then </a:t>
            </a:r>
            <a:r>
              <a:rPr lang="en-US" sz="2000" i="1" dirty="0" smtClean="0">
                <a:solidFill>
                  <a:schemeClr val="accent2"/>
                </a:solidFill>
              </a:rPr>
              <a:t>their </a:t>
            </a:r>
            <a:r>
              <a:rPr lang="en-US" sz="2000" i="1" dirty="0">
                <a:solidFill>
                  <a:schemeClr val="accent2"/>
                </a:solidFill>
              </a:rPr>
              <a:t>order can be reversed or performed in </a:t>
            </a:r>
            <a:r>
              <a:rPr lang="en-US" sz="2000" i="1" dirty="0" smtClean="0">
                <a:solidFill>
                  <a:schemeClr val="accent2"/>
                </a:solidFill>
              </a:rPr>
              <a:t>parallel</a:t>
            </a:r>
          </a:p>
          <a:p>
            <a:r>
              <a:rPr lang="en-US" sz="2000" dirty="0"/>
              <a:t>The function does not rely on any external </a:t>
            </a:r>
            <a:r>
              <a:rPr lang="en-US" sz="2000" dirty="0" smtClean="0"/>
              <a:t>state, </a:t>
            </a:r>
            <a:r>
              <a:rPr lang="en-US" sz="2000" i="1" dirty="0" smtClean="0">
                <a:solidFill>
                  <a:schemeClr val="accent2"/>
                </a:solidFill>
              </a:rPr>
              <a:t>Increased </a:t>
            </a:r>
            <a:r>
              <a:rPr lang="en-US" sz="2000" i="1" dirty="0">
                <a:solidFill>
                  <a:schemeClr val="accent2"/>
                </a:solidFill>
              </a:rPr>
              <a:t>readability and maintainability</a:t>
            </a:r>
            <a:r>
              <a:rPr lang="en-US" sz="2000" b="1" dirty="0" smtClean="0"/>
              <a:t>.</a:t>
            </a:r>
          </a:p>
          <a:p>
            <a:r>
              <a:rPr lang="en-US" sz="2000" dirty="0" smtClean="0"/>
              <a:t>Pure </a:t>
            </a:r>
            <a:r>
              <a:rPr lang="en-US" sz="2000" dirty="0"/>
              <a:t>functions can more easily </a:t>
            </a:r>
            <a:r>
              <a:rPr lang="en-US" sz="2000" dirty="0" smtClean="0"/>
              <a:t>isolated,</a:t>
            </a:r>
            <a:r>
              <a:rPr lang="en-US" sz="2000" b="1" dirty="0" smtClean="0"/>
              <a:t> </a:t>
            </a:r>
            <a:r>
              <a:rPr lang="en-US" sz="2000" b="1" dirty="0" smtClean="0">
                <a:solidFill>
                  <a:schemeClr val="accent2"/>
                </a:solidFill>
              </a:rPr>
              <a:t>e</a:t>
            </a:r>
            <a:r>
              <a:rPr lang="en-US" sz="2000" i="1" dirty="0" smtClean="0">
                <a:solidFill>
                  <a:schemeClr val="accent2"/>
                </a:solidFill>
              </a:rPr>
              <a:t>asier </a:t>
            </a:r>
            <a:r>
              <a:rPr lang="en-US" sz="2000" i="1" dirty="0">
                <a:solidFill>
                  <a:schemeClr val="accent2"/>
                </a:solidFill>
              </a:rPr>
              <a:t>testing and debugging</a:t>
            </a:r>
            <a:r>
              <a:rPr lang="en-US" sz="2000" i="1" dirty="0"/>
              <a:t>. </a:t>
            </a:r>
          </a:p>
          <a:p>
            <a:pPr lvl="2"/>
            <a:endParaRPr lang="en-US" sz="2000" dirty="0"/>
          </a:p>
          <a:p>
            <a:endParaRPr lang="en-US" sz="2000" i="1" dirty="0">
              <a:solidFill>
                <a:schemeClr val="accent2"/>
              </a:solidFill>
            </a:endParaRPr>
          </a:p>
        </p:txBody>
      </p:sp>
    </p:spTree>
    <p:extLst>
      <p:ext uri="{BB962C8B-B14F-4D97-AF65-F5344CB8AC3E}">
        <p14:creationId xmlns:p14="http://schemas.microsoft.com/office/powerpoint/2010/main" val="3412051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smtClean="0"/>
              <a:t>Immutability</a:t>
            </a:r>
            <a:endParaRPr lang="en-US" i="1" dirty="0"/>
          </a:p>
        </p:txBody>
      </p:sp>
      <p:sp>
        <p:nvSpPr>
          <p:cNvPr id="6" name="Rectangle 5"/>
          <p:cNvSpPr>
            <a:spLocks noGrp="1"/>
          </p:cNvSpPr>
          <p:nvPr>
            <p:ph sz="quarter" idx="13"/>
          </p:nvPr>
        </p:nvSpPr>
        <p:spPr>
          <a:xfrm>
            <a:off x="304800" y="1276350"/>
            <a:ext cx="8610600" cy="914400"/>
          </a:xfrm>
        </p:spPr>
        <p:txBody>
          <a:bodyPr>
            <a:noAutofit/>
          </a:bodyPr>
          <a:lstStyle>
            <a:extLst/>
          </a:lstStyle>
          <a:p>
            <a:r>
              <a:rPr lang="en-US" sz="1600" dirty="0" smtClean="0"/>
              <a:t>Immutability </a:t>
            </a:r>
            <a:r>
              <a:rPr lang="en-US" sz="1600" dirty="0"/>
              <a:t>is very important characteristic of FP but mostly is about transformation of </a:t>
            </a:r>
            <a:r>
              <a:rPr lang="en-US" sz="1600" dirty="0" smtClean="0"/>
              <a:t>state… concept </a:t>
            </a:r>
            <a:r>
              <a:rPr lang="en-US" sz="1600" dirty="0"/>
              <a:t>of function purity </a:t>
            </a:r>
            <a:endParaRPr lang="en-US" sz="1600" dirty="0" smtClean="0"/>
          </a:p>
          <a:p>
            <a:r>
              <a:rPr lang="en-US" sz="1600" dirty="0"/>
              <a:t>Immutable data forces you to use a “transformational” approach</a:t>
            </a:r>
          </a:p>
          <a:p>
            <a:endParaRPr lang="en-US" sz="1600" dirty="0"/>
          </a:p>
          <a:p>
            <a:endParaRPr lang="en-US" sz="1600" dirty="0"/>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1049" y="2219325"/>
            <a:ext cx="3952951" cy="2924175"/>
          </a:xfrm>
          <a:prstGeom prst="rect">
            <a:avLst/>
          </a:prstGeom>
          <a:noFill/>
          <a:ln>
            <a:noFill/>
          </a:ln>
        </p:spPr>
      </p:pic>
      <p:sp>
        <p:nvSpPr>
          <p:cNvPr id="7" name="Rectangle 5"/>
          <p:cNvSpPr>
            <a:spLocks noGrp="1"/>
          </p:cNvSpPr>
          <p:nvPr>
            <p:ph sz="quarter" idx="13"/>
          </p:nvPr>
        </p:nvSpPr>
        <p:spPr>
          <a:xfrm>
            <a:off x="304800" y="2190750"/>
            <a:ext cx="4876800" cy="914400"/>
          </a:xfrm>
        </p:spPr>
        <p:txBody>
          <a:bodyPr>
            <a:noAutofit/>
          </a:bodyPr>
          <a:lstStyle>
            <a:extLst/>
          </a:lstStyle>
          <a:p>
            <a:r>
              <a:rPr lang="en-US" sz="1600" dirty="0" smtClean="0"/>
              <a:t>When </a:t>
            </a:r>
            <a:r>
              <a:rPr lang="en-US" sz="1600" dirty="0"/>
              <a:t>you’re writing programs using immutable types, the only “thing a method can do is return a </a:t>
            </a:r>
            <a:r>
              <a:rPr lang="en-US" sz="1600" dirty="0" smtClean="0"/>
              <a:t>result, it </a:t>
            </a:r>
            <a:r>
              <a:rPr lang="en-US" sz="1600" dirty="0"/>
              <a:t>can’t modify the state of any </a:t>
            </a:r>
            <a:r>
              <a:rPr lang="en-US" sz="1600" dirty="0" smtClean="0"/>
              <a:t>objects</a:t>
            </a:r>
          </a:p>
          <a:p>
            <a:r>
              <a:rPr lang="en-US" sz="1600" dirty="0" smtClean="0"/>
              <a:t>Immutable </a:t>
            </a:r>
            <a:r>
              <a:rPr lang="en-US" sz="1600" dirty="0"/>
              <a:t>data makes the code </a:t>
            </a:r>
            <a:r>
              <a:rPr lang="en-US" sz="1600" dirty="0" smtClean="0"/>
              <a:t>predictable </a:t>
            </a:r>
            <a:r>
              <a:rPr lang="en-US" sz="1600" dirty="0"/>
              <a:t>is easier to work </a:t>
            </a:r>
            <a:endParaRPr lang="en-US" sz="1600" dirty="0" smtClean="0"/>
          </a:p>
          <a:p>
            <a:r>
              <a:rPr lang="en-US" sz="1600" dirty="0" smtClean="0"/>
              <a:t>Prevent Bugs</a:t>
            </a:r>
          </a:p>
          <a:p>
            <a:r>
              <a:rPr lang="en-US" sz="1600" dirty="0" smtClean="0"/>
              <a:t>Concurrency </a:t>
            </a:r>
            <a:r>
              <a:rPr lang="en-US" sz="1600" dirty="0"/>
              <a:t>is much simpler, as you don’t have to worry about using locks to avoid update </a:t>
            </a:r>
            <a:r>
              <a:rPr lang="en-US" sz="1600" dirty="0" smtClean="0"/>
              <a:t>conflicts</a:t>
            </a:r>
          </a:p>
          <a:p>
            <a:pPr lvl="1"/>
            <a:r>
              <a:rPr lang="en-US" sz="1300" dirty="0" smtClean="0"/>
              <a:t>Automatic thread-safe</a:t>
            </a:r>
            <a:endParaRPr lang="en-US" sz="1300" dirty="0"/>
          </a:p>
          <a:p>
            <a:endParaRPr lang="en-US" sz="1600" dirty="0"/>
          </a:p>
          <a:p>
            <a:endParaRPr lang="en-US" sz="1600" dirty="0"/>
          </a:p>
        </p:txBody>
      </p:sp>
    </p:spTree>
    <p:extLst>
      <p:ext uri="{BB962C8B-B14F-4D97-AF65-F5344CB8AC3E}">
        <p14:creationId xmlns:p14="http://schemas.microsoft.com/office/powerpoint/2010/main" val="19621946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Immutability</a:t>
            </a:r>
            <a:endParaRPr lang="en-US" dirty="0"/>
          </a:p>
        </p:txBody>
      </p:sp>
      <p:pic>
        <p:nvPicPr>
          <p:cNvPr id="3" name="Picture 2"/>
          <p:cNvPicPr>
            <a:picLocks noChangeAspect="1"/>
          </p:cNvPicPr>
          <p:nvPr/>
        </p:nvPicPr>
        <p:blipFill>
          <a:blip r:embed="rId3"/>
          <a:stretch>
            <a:fillRect/>
          </a:stretch>
        </p:blipFill>
        <p:spPr>
          <a:xfrm>
            <a:off x="609600" y="1733550"/>
            <a:ext cx="6172200" cy="1828800"/>
          </a:xfrm>
          <a:prstGeom prst="rect">
            <a:avLst/>
          </a:prstGeom>
        </p:spPr>
      </p:pic>
      <p:pic>
        <p:nvPicPr>
          <p:cNvPr id="4" name="Picture 3"/>
          <p:cNvPicPr>
            <a:picLocks noChangeAspect="1"/>
          </p:cNvPicPr>
          <p:nvPr/>
        </p:nvPicPr>
        <p:blipFill>
          <a:blip r:embed="rId4"/>
          <a:stretch>
            <a:fillRect/>
          </a:stretch>
        </p:blipFill>
        <p:spPr>
          <a:xfrm>
            <a:off x="609600" y="3790950"/>
            <a:ext cx="6172200" cy="971093"/>
          </a:xfrm>
          <a:prstGeom prst="rect">
            <a:avLst/>
          </a:prstGeom>
        </p:spPr>
      </p:pic>
      <p:sp>
        <p:nvSpPr>
          <p:cNvPr id="7" name="Rectangle 5"/>
          <p:cNvSpPr>
            <a:spLocks noGrp="1"/>
          </p:cNvSpPr>
          <p:nvPr>
            <p:ph sz="quarter" idx="13"/>
          </p:nvPr>
        </p:nvSpPr>
        <p:spPr>
          <a:xfrm>
            <a:off x="1143000" y="1352550"/>
            <a:ext cx="5410200" cy="685800"/>
          </a:xfrm>
        </p:spPr>
        <p:txBody>
          <a:bodyPr>
            <a:noAutofit/>
          </a:bodyPr>
          <a:lstStyle>
            <a:extLst/>
          </a:lstStyle>
          <a:p>
            <a:pPr marL="0" indent="0">
              <a:buNone/>
            </a:pPr>
            <a:r>
              <a:rPr lang="en-US" altLang="x-none" sz="1700" dirty="0" smtClean="0"/>
              <a:t>Mutable values cannot be captured by closures! </a:t>
            </a:r>
            <a:endParaRPr lang="en-US" altLang="x-none" sz="1700" dirty="0"/>
          </a:p>
        </p:txBody>
      </p:sp>
    </p:spTree>
    <p:extLst>
      <p:ext uri="{BB962C8B-B14F-4D97-AF65-F5344CB8AC3E}">
        <p14:creationId xmlns:p14="http://schemas.microsoft.com/office/powerpoint/2010/main" val="15690796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smtClean="0"/>
              <a:t>Mutability – </a:t>
            </a:r>
            <a:r>
              <a:rPr lang="en-US" sz="4400" i="1" dirty="0" smtClean="0"/>
              <a:t>The PAIN</a:t>
            </a:r>
            <a:endParaRPr lang="en-US" i="1" dirty="0"/>
          </a:p>
        </p:txBody>
      </p:sp>
      <p:cxnSp>
        <p:nvCxnSpPr>
          <p:cNvPr id="5" name="Straight Arrow Connector 4"/>
          <p:cNvCxnSpPr>
            <a:endCxn id="10" idx="1"/>
          </p:cNvCxnSpPr>
          <p:nvPr/>
        </p:nvCxnSpPr>
        <p:spPr>
          <a:xfrm flipV="1">
            <a:off x="1828800" y="4788500"/>
            <a:ext cx="3888432" cy="2642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828800" y="1809750"/>
            <a:ext cx="0" cy="300517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1828800" y="1809750"/>
            <a:ext cx="3356527" cy="2976632"/>
          </a:xfrm>
          <a:custGeom>
            <a:avLst/>
            <a:gdLst>
              <a:gd name="connsiteX0" fmla="*/ 0 w 2251710"/>
              <a:gd name="connsiteY0" fmla="*/ 2343150 h 2343150"/>
              <a:gd name="connsiteX1" fmla="*/ 1154430 w 2251710"/>
              <a:gd name="connsiteY1" fmla="*/ 2080260 h 2343150"/>
              <a:gd name="connsiteX2" fmla="*/ 1885950 w 2251710"/>
              <a:gd name="connsiteY2" fmla="*/ 1428750 h 2343150"/>
              <a:gd name="connsiteX3" fmla="*/ 2251710 w 2251710"/>
              <a:gd name="connsiteY3" fmla="*/ 0 h 2343150"/>
              <a:gd name="connsiteX4" fmla="*/ 2251710 w 2251710"/>
              <a:gd name="connsiteY4" fmla="*/ 0 h 2343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710" h="2343150">
                <a:moveTo>
                  <a:pt x="0" y="2343150"/>
                </a:moveTo>
                <a:cubicBezTo>
                  <a:pt x="420052" y="2287905"/>
                  <a:pt x="840105" y="2232660"/>
                  <a:pt x="1154430" y="2080260"/>
                </a:cubicBezTo>
                <a:cubicBezTo>
                  <a:pt x="1468755" y="1927860"/>
                  <a:pt x="1703070" y="1775460"/>
                  <a:pt x="1885950" y="1428750"/>
                </a:cubicBezTo>
                <a:cubicBezTo>
                  <a:pt x="2068830" y="1082040"/>
                  <a:pt x="2251710" y="0"/>
                  <a:pt x="2251710" y="0"/>
                </a:cubicBezTo>
                <a:lnTo>
                  <a:pt x="2251710" y="0"/>
                </a:lnTo>
              </a:path>
            </a:pathLst>
          </a:custGeom>
          <a:noFill/>
          <a:ln w="50800">
            <a:solidFill>
              <a:srgbClr val="F92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p:cNvSpPr txBox="1"/>
          <p:nvPr/>
        </p:nvSpPr>
        <p:spPr>
          <a:xfrm>
            <a:off x="748680" y="1286530"/>
            <a:ext cx="2391039" cy="523220"/>
          </a:xfrm>
          <a:prstGeom prst="rect">
            <a:avLst/>
          </a:prstGeom>
          <a:noFill/>
        </p:spPr>
        <p:txBody>
          <a:bodyPr wrap="none" rtlCol="0">
            <a:spAutoFit/>
          </a:bodyPr>
          <a:lstStyle/>
          <a:p>
            <a:r>
              <a:rPr lang="sv-SE" sz="2800" b="1" dirty="0" smtClean="0">
                <a:solidFill>
                  <a:srgbClr val="800000"/>
                </a:solidFill>
              </a:rPr>
              <a:t>Screwupability</a:t>
            </a:r>
            <a:endParaRPr lang="sv-SE" b="1" dirty="0">
              <a:solidFill>
                <a:srgbClr val="800000"/>
              </a:solidFill>
            </a:endParaRPr>
          </a:p>
        </p:txBody>
      </p:sp>
      <p:sp>
        <p:nvSpPr>
          <p:cNvPr id="10" name="TextBox 9"/>
          <p:cNvSpPr txBox="1"/>
          <p:nvPr/>
        </p:nvSpPr>
        <p:spPr>
          <a:xfrm>
            <a:off x="5717232" y="4526890"/>
            <a:ext cx="3427892" cy="523220"/>
          </a:xfrm>
          <a:prstGeom prst="rect">
            <a:avLst/>
          </a:prstGeom>
          <a:noFill/>
        </p:spPr>
        <p:txBody>
          <a:bodyPr wrap="none" rtlCol="0">
            <a:spAutoFit/>
          </a:bodyPr>
          <a:lstStyle/>
          <a:p>
            <a:r>
              <a:rPr lang="sv-SE" sz="2800" b="1" dirty="0" err="1" smtClean="0">
                <a:solidFill>
                  <a:srgbClr val="800000"/>
                </a:solidFill>
              </a:rPr>
              <a:t>Use</a:t>
            </a:r>
            <a:r>
              <a:rPr lang="sv-SE" sz="2800" b="1" dirty="0" smtClean="0">
                <a:solidFill>
                  <a:srgbClr val="800000"/>
                </a:solidFill>
              </a:rPr>
              <a:t> </a:t>
            </a:r>
            <a:r>
              <a:rPr lang="sv-SE" sz="2800" b="1" dirty="0" err="1" smtClean="0">
                <a:solidFill>
                  <a:srgbClr val="800000"/>
                </a:solidFill>
              </a:rPr>
              <a:t>of</a:t>
            </a:r>
            <a:r>
              <a:rPr lang="sv-SE" sz="2800" b="1" dirty="0" smtClean="0">
                <a:solidFill>
                  <a:srgbClr val="800000"/>
                </a:solidFill>
              </a:rPr>
              <a:t> </a:t>
            </a:r>
            <a:r>
              <a:rPr lang="sv-SE" sz="2800" b="1" dirty="0" err="1" smtClean="0">
                <a:solidFill>
                  <a:srgbClr val="800000"/>
                </a:solidFill>
              </a:rPr>
              <a:t>mutable</a:t>
            </a:r>
            <a:r>
              <a:rPr lang="sv-SE" sz="2800" b="1" dirty="0" smtClean="0">
                <a:solidFill>
                  <a:srgbClr val="800000"/>
                </a:solidFill>
              </a:rPr>
              <a:t> states</a:t>
            </a:r>
            <a:endParaRPr lang="sv-SE" b="1" dirty="0">
              <a:solidFill>
                <a:srgbClr val="800000"/>
              </a:solidFill>
            </a:endParaRPr>
          </a:p>
        </p:txBody>
      </p:sp>
    </p:spTree>
    <p:extLst>
      <p:ext uri="{BB962C8B-B14F-4D97-AF65-F5344CB8AC3E}">
        <p14:creationId xmlns:p14="http://schemas.microsoft.com/office/powerpoint/2010/main" val="3714664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dirty="0" smtClean="0"/>
              <a:t>About me – Riccardo Terrell</a:t>
            </a:r>
            <a:endParaRPr lang="en-US" dirty="0"/>
          </a:p>
        </p:txBody>
      </p:sp>
      <p:sp>
        <p:nvSpPr>
          <p:cNvPr id="5" name="Rectangle 5"/>
          <p:cNvSpPr>
            <a:spLocks noGrp="1"/>
          </p:cNvSpPr>
          <p:nvPr>
            <p:ph sz="quarter" idx="13"/>
          </p:nvPr>
        </p:nvSpPr>
        <p:spPr>
          <a:xfrm>
            <a:off x="609600" y="1428751"/>
            <a:ext cx="7924800" cy="3124199"/>
          </a:xfrm>
        </p:spPr>
        <p:txBody>
          <a:bodyPr>
            <a:normAutofit/>
          </a:bodyPr>
          <a:lstStyle>
            <a:extLst/>
          </a:lstStyle>
          <a:p>
            <a:r>
              <a:rPr lang="en-US" sz="1800" dirty="0" smtClean="0"/>
              <a:t>Originally from Italy. I moved here ~8 years ago</a:t>
            </a:r>
          </a:p>
          <a:p>
            <a:r>
              <a:rPr lang="en-US" sz="1800" dirty="0" smtClean="0"/>
              <a:t>+/- 14 years in professional programming</a:t>
            </a:r>
          </a:p>
          <a:p>
            <a:pPr lvl="2"/>
            <a:r>
              <a:rPr lang="en-US" sz="1200" dirty="0" smtClean="0"/>
              <a:t>C++/VB </a:t>
            </a:r>
            <a:r>
              <a:rPr lang="en-US" sz="1200" dirty="0" smtClean="0">
                <a:sym typeface="Wingdings"/>
              </a:rPr>
              <a:t> Java  </a:t>
            </a:r>
            <a:r>
              <a:rPr lang="en-US" sz="1200" dirty="0" err="1" smtClean="0">
                <a:sym typeface="Wingdings"/>
              </a:rPr>
              <a:t>.Net</a:t>
            </a:r>
            <a:r>
              <a:rPr lang="en-US" sz="1200" dirty="0" smtClean="0">
                <a:sym typeface="Wingdings"/>
              </a:rPr>
              <a:t> C#  C# &amp; F#  ??</a:t>
            </a:r>
          </a:p>
          <a:p>
            <a:r>
              <a:rPr lang="en-US" sz="1800" dirty="0" smtClean="0">
                <a:sym typeface="Wingdings"/>
              </a:rPr>
              <a:t>Organizer of the DC F# User Group</a:t>
            </a:r>
          </a:p>
          <a:p>
            <a:r>
              <a:rPr lang="en-US" sz="1800" dirty="0" smtClean="0">
                <a:sym typeface="Wingdings"/>
              </a:rPr>
              <a:t>Working at Microsoft R&amp;D </a:t>
            </a:r>
          </a:p>
          <a:p>
            <a:r>
              <a:rPr lang="en-US" sz="1800" dirty="0" smtClean="0">
                <a:sym typeface="Wingdings"/>
              </a:rPr>
              <a:t>Passionate in Technology, </a:t>
            </a:r>
            <a:r>
              <a:rPr lang="en-US" sz="1800" dirty="0" smtClean="0"/>
              <a:t>believer </a:t>
            </a:r>
            <a:r>
              <a:rPr lang="en-US" sz="1800" dirty="0"/>
              <a:t>in polyglot programming as a mechanism in finding the right tool for the </a:t>
            </a:r>
            <a:r>
              <a:rPr lang="en-US" sz="1800" dirty="0" smtClean="0"/>
              <a:t>job</a:t>
            </a:r>
            <a:endParaRPr lang="en-US" sz="1800" dirty="0" smtClean="0">
              <a:sym typeface="Wingdings"/>
            </a:endParaRPr>
          </a:p>
          <a:p>
            <a:r>
              <a:rPr lang="en-US" sz="1800" dirty="0" smtClean="0">
                <a:sym typeface="Wingdings"/>
              </a:rPr>
              <a:t>love to cook… </a:t>
            </a:r>
            <a:r>
              <a:rPr lang="en-US" sz="1800" i="1" dirty="0" smtClean="0">
                <a:sym typeface="Wingdings"/>
              </a:rPr>
              <a:t>Italian food</a:t>
            </a:r>
            <a:r>
              <a:rPr lang="en-US" sz="1800" dirty="0" smtClean="0">
                <a:sym typeface="Wingdings"/>
              </a:rPr>
              <a:t>!</a:t>
            </a:r>
          </a:p>
          <a:p>
            <a:r>
              <a:rPr lang="en-US" sz="1800" dirty="0" smtClean="0">
                <a:sym typeface="Wingdings"/>
              </a:rPr>
              <a:t>husband of an Air Force Officer (</a:t>
            </a:r>
            <a:r>
              <a:rPr lang="en-US" sz="1800" i="1" dirty="0" smtClean="0">
                <a:sym typeface="Wingdings"/>
              </a:rPr>
              <a:t>thank you for your service honey </a:t>
            </a:r>
            <a:r>
              <a:rPr lang="en-US" sz="1800" dirty="0" smtClean="0">
                <a:sym typeface="Wingdings"/>
              </a:rPr>
              <a:t>)</a:t>
            </a:r>
          </a:p>
          <a:p>
            <a:endParaRPr lang="en-US" sz="1800" dirty="0" smtClean="0"/>
          </a:p>
        </p:txBody>
      </p:sp>
    </p:spTree>
    <p:extLst>
      <p:ext uri="{BB962C8B-B14F-4D97-AF65-F5344CB8AC3E}">
        <p14:creationId xmlns:p14="http://schemas.microsoft.com/office/powerpoint/2010/main" val="1943995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Referential Transparency	</a:t>
            </a:r>
            <a:endParaRPr lang="en-US" i="1" dirty="0"/>
          </a:p>
        </p:txBody>
      </p:sp>
      <p:pic>
        <p:nvPicPr>
          <p:cNvPr id="5" name="Picture 4"/>
          <p:cNvPicPr>
            <a:picLocks noChangeAspect="1"/>
          </p:cNvPicPr>
          <p:nvPr/>
        </p:nvPicPr>
        <p:blipFill>
          <a:blip r:embed="rId3"/>
          <a:stretch>
            <a:fillRect/>
          </a:stretch>
        </p:blipFill>
        <p:spPr>
          <a:xfrm>
            <a:off x="1295400" y="1370365"/>
            <a:ext cx="5944545" cy="3773135"/>
          </a:xfrm>
          <a:prstGeom prst="rect">
            <a:avLst/>
          </a:prstGeom>
        </p:spPr>
      </p:pic>
      <p:pic>
        <p:nvPicPr>
          <p:cNvPr id="6" name="Picture 5"/>
          <p:cNvPicPr>
            <a:picLocks noChangeAspect="1"/>
          </p:cNvPicPr>
          <p:nvPr/>
        </p:nvPicPr>
        <p:blipFill>
          <a:blip r:embed="rId4"/>
          <a:stretch>
            <a:fillRect/>
          </a:stretch>
        </p:blipFill>
        <p:spPr>
          <a:xfrm>
            <a:off x="1676400" y="330200"/>
            <a:ext cx="5105400" cy="4813300"/>
          </a:xfrm>
          <a:prstGeom prst="rect">
            <a:avLst/>
          </a:prstGeom>
        </p:spPr>
      </p:pic>
      <p:sp>
        <p:nvSpPr>
          <p:cNvPr id="7" name="Cloud Callout 6"/>
          <p:cNvSpPr/>
          <p:nvPr/>
        </p:nvSpPr>
        <p:spPr>
          <a:xfrm>
            <a:off x="5486400" y="361950"/>
            <a:ext cx="1905000" cy="15240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WTFooof</a:t>
            </a:r>
            <a:endParaRPr lang="en-US" dirty="0"/>
          </a:p>
        </p:txBody>
      </p:sp>
    </p:spTree>
    <p:extLst>
      <p:ext uri="{BB962C8B-B14F-4D97-AF65-F5344CB8AC3E}">
        <p14:creationId xmlns:p14="http://schemas.microsoft.com/office/powerpoint/2010/main" val="17064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Referential Transparency	</a:t>
            </a:r>
            <a:endParaRPr lang="en-US" i="1" dirty="0"/>
          </a:p>
        </p:txBody>
      </p:sp>
      <p:sp>
        <p:nvSpPr>
          <p:cNvPr id="6" name="Rectangle 5"/>
          <p:cNvSpPr>
            <a:spLocks noGrp="1"/>
          </p:cNvSpPr>
          <p:nvPr>
            <p:ph sz="quarter" idx="13"/>
          </p:nvPr>
        </p:nvSpPr>
        <p:spPr>
          <a:xfrm>
            <a:off x="685800" y="1276350"/>
            <a:ext cx="7848600" cy="3714749"/>
          </a:xfrm>
        </p:spPr>
        <p:txBody>
          <a:bodyPr>
            <a:normAutofit/>
          </a:bodyPr>
          <a:lstStyle>
            <a:extLst/>
          </a:lstStyle>
          <a:p>
            <a:r>
              <a:rPr lang="en-US" sz="2400" dirty="0" smtClean="0"/>
              <a:t>A function is said to be referential transparency if it can be replaced with is value </a:t>
            </a:r>
            <a:r>
              <a:rPr lang="en-US" sz="2400" dirty="0"/>
              <a:t>without changing the behavior of a </a:t>
            </a:r>
            <a:r>
              <a:rPr lang="en-US" sz="2400" dirty="0" smtClean="0"/>
              <a:t>program. </a:t>
            </a:r>
          </a:p>
          <a:p>
            <a:r>
              <a:rPr lang="en-US" sz="2400" dirty="0" smtClean="0"/>
              <a:t>The </a:t>
            </a:r>
            <a:r>
              <a:rPr lang="en-US" sz="2400" dirty="0"/>
              <a:t>importance of referential transparency </a:t>
            </a:r>
            <a:r>
              <a:rPr lang="en-US" sz="2400" dirty="0" smtClean="0"/>
              <a:t>are:</a:t>
            </a:r>
          </a:p>
          <a:p>
            <a:pPr lvl="1"/>
            <a:r>
              <a:rPr lang="en-US" sz="1800" dirty="0" smtClean="0"/>
              <a:t>It can </a:t>
            </a:r>
            <a:r>
              <a:rPr lang="en-US" sz="1800" dirty="0"/>
              <a:t>help in proving correctness </a:t>
            </a:r>
            <a:endParaRPr lang="en-US" sz="1800" dirty="0" smtClean="0"/>
          </a:p>
          <a:p>
            <a:pPr lvl="1"/>
            <a:r>
              <a:rPr lang="en-US" sz="1800" dirty="0" smtClean="0"/>
              <a:t>It simplifies an algorithm</a:t>
            </a:r>
          </a:p>
          <a:p>
            <a:pPr lvl="1"/>
            <a:r>
              <a:rPr lang="en-US" sz="1800" dirty="0" smtClean="0"/>
              <a:t>lazy </a:t>
            </a:r>
            <a:r>
              <a:rPr lang="en-US" sz="1800" dirty="0"/>
              <a:t>evaluation </a:t>
            </a:r>
            <a:endParaRPr lang="en-US" sz="1800" dirty="0" smtClean="0"/>
          </a:p>
          <a:p>
            <a:pPr lvl="1"/>
            <a:r>
              <a:rPr lang="en-US" sz="1800" dirty="0" smtClean="0"/>
              <a:t>can </a:t>
            </a:r>
            <a:r>
              <a:rPr lang="en-US" sz="1800" dirty="0"/>
              <a:t>be </a:t>
            </a:r>
            <a:r>
              <a:rPr lang="en-US" sz="1800" dirty="0" err="1"/>
              <a:t>memoized</a:t>
            </a:r>
            <a:r>
              <a:rPr lang="en-US" sz="1800" dirty="0"/>
              <a:t> (transformed into equivalent functions which cache results)</a:t>
            </a:r>
            <a:endParaRPr lang="en-US" sz="1800" dirty="0" smtClean="0"/>
          </a:p>
          <a:p>
            <a:pPr lvl="1"/>
            <a:r>
              <a:rPr lang="en-US" sz="1800" dirty="0" smtClean="0"/>
              <a:t>Parallelization, I can change the order of execution without jeopardize the behavior  </a:t>
            </a:r>
            <a:endParaRPr lang="en-US" altLang="x-none" sz="1800" dirty="0"/>
          </a:p>
        </p:txBody>
      </p:sp>
    </p:spTree>
    <p:extLst>
      <p:ext uri="{BB962C8B-B14F-4D97-AF65-F5344CB8AC3E}">
        <p14:creationId xmlns:p14="http://schemas.microsoft.com/office/powerpoint/2010/main" val="3526953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Referential Transparency	</a:t>
            </a:r>
            <a:endParaRPr lang="en-US" i="1" dirty="0"/>
          </a:p>
        </p:txBody>
      </p:sp>
      <p:sp>
        <p:nvSpPr>
          <p:cNvPr id="6" name="Rectangle 5"/>
          <p:cNvSpPr>
            <a:spLocks noGrp="1"/>
          </p:cNvSpPr>
          <p:nvPr>
            <p:ph sz="quarter" idx="13"/>
          </p:nvPr>
        </p:nvSpPr>
        <p:spPr>
          <a:xfrm>
            <a:off x="685800" y="1276350"/>
            <a:ext cx="7848600" cy="3714749"/>
          </a:xfrm>
        </p:spPr>
        <p:txBody>
          <a:bodyPr>
            <a:normAutofit/>
          </a:bodyPr>
          <a:lstStyle>
            <a:extLst/>
          </a:lstStyle>
          <a:p>
            <a:r>
              <a:rPr lang="en-US" sz="2400" dirty="0" smtClean="0"/>
              <a:t>A function is said to be referential transparency if it can be replaced with is value </a:t>
            </a:r>
            <a:r>
              <a:rPr lang="en-US" sz="2400" dirty="0"/>
              <a:t>without changing the behavior of a </a:t>
            </a:r>
            <a:r>
              <a:rPr lang="en-US" sz="2400" dirty="0" smtClean="0"/>
              <a:t>program. </a:t>
            </a:r>
          </a:p>
          <a:p>
            <a:pPr lvl="1"/>
            <a:r>
              <a:rPr lang="en-US" sz="2100" dirty="0" smtClean="0"/>
              <a:t>Increase method </a:t>
            </a:r>
            <a:r>
              <a:rPr lang="en-US" sz="2100" b="1" dirty="0" smtClean="0">
                <a:solidFill>
                  <a:srgbClr val="FF0000"/>
                </a:solidFill>
              </a:rPr>
              <a:t>without</a:t>
            </a:r>
            <a:r>
              <a:rPr lang="en-US" sz="2100" dirty="0" smtClean="0">
                <a:solidFill>
                  <a:srgbClr val="FF0000"/>
                </a:solidFill>
              </a:rPr>
              <a:t> </a:t>
            </a:r>
            <a:r>
              <a:rPr lang="en-US" sz="2100" dirty="0" smtClean="0"/>
              <a:t>Referential Transparency</a:t>
            </a:r>
          </a:p>
        </p:txBody>
      </p:sp>
      <p:pic>
        <p:nvPicPr>
          <p:cNvPr id="3" name="Picture 2"/>
          <p:cNvPicPr>
            <a:picLocks noChangeAspect="1"/>
          </p:cNvPicPr>
          <p:nvPr/>
        </p:nvPicPr>
        <p:blipFill>
          <a:blip r:embed="rId3"/>
          <a:stretch>
            <a:fillRect/>
          </a:stretch>
        </p:blipFill>
        <p:spPr>
          <a:xfrm>
            <a:off x="3276600" y="2800350"/>
            <a:ext cx="5079674" cy="2343150"/>
          </a:xfrm>
          <a:prstGeom prst="rect">
            <a:avLst/>
          </a:prstGeom>
        </p:spPr>
      </p:pic>
    </p:spTree>
    <p:extLst>
      <p:ext uri="{BB962C8B-B14F-4D97-AF65-F5344CB8AC3E}">
        <p14:creationId xmlns:p14="http://schemas.microsoft.com/office/powerpoint/2010/main" val="26712644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Referential Transparency	</a:t>
            </a:r>
            <a:endParaRPr lang="en-US" i="1" dirty="0"/>
          </a:p>
        </p:txBody>
      </p:sp>
      <p:sp>
        <p:nvSpPr>
          <p:cNvPr id="6" name="Rectangle 5"/>
          <p:cNvSpPr>
            <a:spLocks noGrp="1"/>
          </p:cNvSpPr>
          <p:nvPr>
            <p:ph sz="quarter" idx="13"/>
          </p:nvPr>
        </p:nvSpPr>
        <p:spPr>
          <a:xfrm>
            <a:off x="685800" y="1276350"/>
            <a:ext cx="7848600" cy="3714749"/>
          </a:xfrm>
        </p:spPr>
        <p:txBody>
          <a:bodyPr>
            <a:normAutofit/>
          </a:bodyPr>
          <a:lstStyle>
            <a:extLst/>
          </a:lstStyle>
          <a:p>
            <a:r>
              <a:rPr lang="en-US" sz="2400" dirty="0" smtClean="0"/>
              <a:t>A function is said to be referential transparency if it can be replaced with is value </a:t>
            </a:r>
            <a:r>
              <a:rPr lang="en-US" sz="2400" dirty="0"/>
              <a:t>without changing the behavior of a </a:t>
            </a:r>
            <a:r>
              <a:rPr lang="en-US" sz="2400" dirty="0" smtClean="0"/>
              <a:t>program. </a:t>
            </a:r>
          </a:p>
          <a:p>
            <a:pPr lvl="1"/>
            <a:r>
              <a:rPr lang="en-US" sz="2100" dirty="0" smtClean="0"/>
              <a:t>Increase method </a:t>
            </a:r>
            <a:r>
              <a:rPr lang="en-US" sz="2100" b="1" dirty="0" smtClean="0">
                <a:solidFill>
                  <a:srgbClr val="FF0000"/>
                </a:solidFill>
              </a:rPr>
              <a:t>with</a:t>
            </a:r>
            <a:r>
              <a:rPr lang="en-US" sz="2100" dirty="0" smtClean="0">
                <a:solidFill>
                  <a:srgbClr val="FF0000"/>
                </a:solidFill>
              </a:rPr>
              <a:t> </a:t>
            </a:r>
            <a:r>
              <a:rPr lang="en-US" sz="2100" dirty="0" smtClean="0"/>
              <a:t>Referential Transparency</a:t>
            </a:r>
          </a:p>
        </p:txBody>
      </p:sp>
      <p:pic>
        <p:nvPicPr>
          <p:cNvPr id="5" name="Picture 4"/>
          <p:cNvPicPr>
            <a:picLocks noChangeAspect="1"/>
          </p:cNvPicPr>
          <p:nvPr/>
        </p:nvPicPr>
        <p:blipFill>
          <a:blip r:embed="rId3"/>
          <a:stretch>
            <a:fillRect/>
          </a:stretch>
        </p:blipFill>
        <p:spPr>
          <a:xfrm>
            <a:off x="3276600" y="2800350"/>
            <a:ext cx="5257800" cy="1752600"/>
          </a:xfrm>
          <a:prstGeom prst="rect">
            <a:avLst/>
          </a:prstGeom>
        </p:spPr>
      </p:pic>
    </p:spTree>
    <p:extLst>
      <p:ext uri="{BB962C8B-B14F-4D97-AF65-F5344CB8AC3E}">
        <p14:creationId xmlns:p14="http://schemas.microsoft.com/office/powerpoint/2010/main" val="29140485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smtClean="0"/>
              <a:t>Side Effects</a:t>
            </a:r>
            <a:endParaRPr lang="en-US" i="1" dirty="0"/>
          </a:p>
        </p:txBody>
      </p:sp>
      <p:sp>
        <p:nvSpPr>
          <p:cNvPr id="6" name="Rectangle 5"/>
          <p:cNvSpPr>
            <a:spLocks noGrp="1"/>
          </p:cNvSpPr>
          <p:nvPr>
            <p:ph sz="quarter" idx="13"/>
          </p:nvPr>
        </p:nvSpPr>
        <p:spPr>
          <a:xfrm>
            <a:off x="609600" y="1352550"/>
            <a:ext cx="4953000" cy="3505200"/>
          </a:xfrm>
        </p:spPr>
        <p:txBody>
          <a:bodyPr>
            <a:noAutofit/>
          </a:bodyPr>
          <a:lstStyle>
            <a:extLst/>
          </a:lstStyle>
          <a:p>
            <a:pPr marL="0" indent="0">
              <a:buNone/>
            </a:pPr>
            <a:r>
              <a:rPr lang="en-US" sz="1800" i="1" dirty="0" smtClean="0"/>
              <a:t>	</a:t>
            </a:r>
          </a:p>
          <a:p>
            <a:pPr marL="0" indent="0" algn="ctr">
              <a:buNone/>
            </a:pPr>
            <a:r>
              <a:rPr lang="en-US" sz="2200" i="1" dirty="0" smtClean="0"/>
              <a:t>Side effects aren’t bad…</a:t>
            </a:r>
            <a:r>
              <a:rPr lang="en-US" sz="2200" i="1" dirty="0" smtClean="0">
                <a:solidFill>
                  <a:srgbClr val="DA1F28"/>
                </a:solidFill>
              </a:rPr>
              <a:t> </a:t>
            </a:r>
          </a:p>
        </p:txBody>
      </p:sp>
    </p:spTree>
    <p:extLst>
      <p:ext uri="{BB962C8B-B14F-4D97-AF65-F5344CB8AC3E}">
        <p14:creationId xmlns:p14="http://schemas.microsoft.com/office/powerpoint/2010/main" val="2577279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smtClean="0"/>
              <a:t>Unwanted Side Effects are Evil!</a:t>
            </a:r>
            <a:endParaRPr lang="en-US" i="1" dirty="0"/>
          </a:p>
        </p:txBody>
      </p:sp>
      <p:sp>
        <p:nvSpPr>
          <p:cNvPr id="6" name="Rectangle 5"/>
          <p:cNvSpPr>
            <a:spLocks noGrp="1"/>
          </p:cNvSpPr>
          <p:nvPr>
            <p:ph sz="quarter" idx="13"/>
          </p:nvPr>
        </p:nvSpPr>
        <p:spPr>
          <a:xfrm>
            <a:off x="609600" y="1352550"/>
            <a:ext cx="4953000" cy="3505200"/>
          </a:xfrm>
        </p:spPr>
        <p:txBody>
          <a:bodyPr>
            <a:noAutofit/>
          </a:bodyPr>
          <a:lstStyle>
            <a:extLst/>
          </a:lstStyle>
          <a:p>
            <a:pPr marL="0" indent="0">
              <a:buNone/>
            </a:pPr>
            <a:r>
              <a:rPr lang="en-US" sz="1800" i="1" dirty="0" smtClean="0"/>
              <a:t>	</a:t>
            </a:r>
          </a:p>
          <a:p>
            <a:pPr marL="0" indent="0" algn="ctr">
              <a:buNone/>
            </a:pPr>
            <a:r>
              <a:rPr lang="en-US" sz="2200" i="1" dirty="0" smtClean="0"/>
              <a:t>Side effects aren’t bad…</a:t>
            </a:r>
            <a:r>
              <a:rPr lang="en-US" sz="2200" i="1" dirty="0" smtClean="0">
                <a:solidFill>
                  <a:srgbClr val="DA1F28"/>
                </a:solidFill>
              </a:rPr>
              <a:t> </a:t>
            </a:r>
          </a:p>
          <a:p>
            <a:pPr marL="0" indent="0" algn="ctr">
              <a:buNone/>
            </a:pPr>
            <a:r>
              <a:rPr lang="en-US" sz="2200" i="1" dirty="0" smtClean="0">
                <a:solidFill>
                  <a:srgbClr val="DA1F28"/>
                </a:solidFill>
              </a:rPr>
              <a:t>unwanted </a:t>
            </a:r>
            <a:r>
              <a:rPr lang="en-US" sz="2200" i="1" dirty="0">
                <a:solidFill>
                  <a:srgbClr val="DA1F28"/>
                </a:solidFill>
              </a:rPr>
              <a:t>side effects are </a:t>
            </a:r>
            <a:r>
              <a:rPr lang="en-US" sz="2200" i="1" dirty="0" smtClean="0">
                <a:solidFill>
                  <a:srgbClr val="DA1F28"/>
                </a:solidFill>
              </a:rPr>
              <a:t>EVIL </a:t>
            </a:r>
          </a:p>
          <a:p>
            <a:pPr marL="0" indent="0" algn="ctr">
              <a:buNone/>
            </a:pPr>
            <a:r>
              <a:rPr lang="en-US" sz="2200" i="1" dirty="0" smtClean="0">
                <a:solidFill>
                  <a:srgbClr val="DA1F28"/>
                </a:solidFill>
              </a:rPr>
              <a:t>and the </a:t>
            </a:r>
            <a:r>
              <a:rPr lang="en-US" sz="2200" i="1" dirty="0">
                <a:solidFill>
                  <a:srgbClr val="DA1F28"/>
                </a:solidFill>
              </a:rPr>
              <a:t>root of many bugs</a:t>
            </a:r>
            <a:r>
              <a:rPr lang="en-US" sz="2200" i="1" dirty="0"/>
              <a:t>!</a:t>
            </a:r>
          </a:p>
          <a:p>
            <a:endParaRPr lang="en-US" sz="2200" dirty="0" smtClean="0"/>
          </a:p>
          <a:p>
            <a:pPr marL="0" indent="0" algn="ctr">
              <a:buNone/>
            </a:pPr>
            <a:r>
              <a:rPr lang="en-US" sz="1500" i="1" dirty="0" smtClean="0"/>
              <a:t>One </a:t>
            </a:r>
            <a:r>
              <a:rPr lang="en-US" sz="1500" i="1" dirty="0"/>
              <a:t>of the biggest advantages with functional programming is that the order of execution of </a:t>
            </a:r>
            <a:r>
              <a:rPr lang="en-US" sz="1500" i="1" dirty="0" smtClean="0"/>
              <a:t>“side </a:t>
            </a:r>
            <a:r>
              <a:rPr lang="en-US" sz="1500" i="1" dirty="0"/>
              <a:t>effect free </a:t>
            </a:r>
            <a:r>
              <a:rPr lang="en-US" sz="1500" i="1" dirty="0" smtClean="0"/>
              <a:t>functions” </a:t>
            </a:r>
            <a:r>
              <a:rPr lang="en-US" sz="1500" i="1" dirty="0"/>
              <a:t>is not important. </a:t>
            </a:r>
            <a:endParaRPr lang="en-US" sz="1500" i="1" dirty="0" smtClean="0"/>
          </a:p>
          <a:p>
            <a:pPr marL="0" indent="0">
              <a:buNone/>
            </a:pPr>
            <a:r>
              <a:rPr lang="en-US" sz="2200" dirty="0" smtClean="0"/>
              <a:t>… “</a:t>
            </a:r>
            <a:r>
              <a:rPr lang="en-US" sz="2400" i="1" dirty="0"/>
              <a:t>side effect free </a:t>
            </a:r>
            <a:r>
              <a:rPr lang="en-US" sz="2400" i="1" dirty="0" smtClean="0"/>
              <a:t>functions” are easy to parallelize </a:t>
            </a:r>
            <a:r>
              <a:rPr lang="en-US" sz="2200" dirty="0" smtClean="0"/>
              <a:t> </a:t>
            </a:r>
            <a:endParaRPr lang="en-US" sz="2200" dirty="0"/>
          </a:p>
        </p:txBody>
      </p:sp>
      <p:pic>
        <p:nvPicPr>
          <p:cNvPr id="3" name="Picture 2"/>
          <p:cNvPicPr>
            <a:picLocks noChangeAspect="1"/>
          </p:cNvPicPr>
          <p:nvPr/>
        </p:nvPicPr>
        <p:blipFill>
          <a:blip r:embed="rId3"/>
          <a:stretch>
            <a:fillRect/>
          </a:stretch>
        </p:blipFill>
        <p:spPr>
          <a:xfrm>
            <a:off x="5638800" y="1472071"/>
            <a:ext cx="3256035" cy="3638550"/>
          </a:xfrm>
          <a:prstGeom prst="rect">
            <a:avLst/>
          </a:prstGeom>
        </p:spPr>
      </p:pic>
    </p:spTree>
    <p:extLst>
      <p:ext uri="{BB962C8B-B14F-4D97-AF65-F5344CB8AC3E}">
        <p14:creationId xmlns:p14="http://schemas.microsoft.com/office/powerpoint/2010/main" val="2444970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Currying	</a:t>
            </a:r>
            <a:endParaRPr lang="en-US" i="1" dirty="0"/>
          </a:p>
        </p:txBody>
      </p:sp>
      <p:sp>
        <p:nvSpPr>
          <p:cNvPr id="6" name="Rectangle 5"/>
          <p:cNvSpPr>
            <a:spLocks noGrp="1"/>
          </p:cNvSpPr>
          <p:nvPr>
            <p:ph sz="quarter" idx="13"/>
          </p:nvPr>
        </p:nvSpPr>
        <p:spPr>
          <a:xfrm>
            <a:off x="685800" y="1428751"/>
            <a:ext cx="7848600" cy="3124199"/>
          </a:xfrm>
        </p:spPr>
        <p:txBody>
          <a:bodyPr>
            <a:normAutofit/>
          </a:bodyPr>
          <a:lstStyle>
            <a:extLst/>
          </a:lstStyle>
          <a:p>
            <a:pPr marL="0" indent="0">
              <a:buNone/>
            </a:pPr>
            <a:r>
              <a:rPr lang="en-US" sz="2400" dirty="0" smtClean="0"/>
              <a:t>Curry is a technique in which a function is applied to its arguments one at a time, with each application returning a new function that accepts the next argument</a:t>
            </a:r>
          </a:p>
          <a:p>
            <a:pPr marL="45720" indent="0" algn="ctr">
              <a:buNone/>
            </a:pPr>
            <a:endParaRPr lang="en-US" altLang="x-none" sz="2400" dirty="0"/>
          </a:p>
          <a:p>
            <a:pPr marL="45720" indent="0">
              <a:buNone/>
            </a:pPr>
            <a:r>
              <a:rPr lang="en-US" altLang="x-none" sz="2000" i="1" dirty="0" smtClean="0"/>
              <a:t>Higher</a:t>
            </a:r>
            <a:r>
              <a:rPr lang="en-US" altLang="x-none" sz="2000" i="1" dirty="0"/>
              <a:t>-order function enable </a:t>
            </a:r>
            <a:endParaRPr lang="en-US" altLang="x-none" sz="2000" i="1" dirty="0" smtClean="0"/>
          </a:p>
          <a:p>
            <a:pPr marL="45720" indent="0">
              <a:buNone/>
            </a:pPr>
            <a:r>
              <a:rPr lang="en-US" altLang="x-none" sz="2000" i="1" dirty="0" smtClean="0"/>
              <a:t>Partial </a:t>
            </a:r>
            <a:r>
              <a:rPr lang="en-US" altLang="x-none" sz="2000" i="1" dirty="0"/>
              <a:t>Application and Currying</a:t>
            </a:r>
          </a:p>
          <a:p>
            <a:pPr lvl="1"/>
            <a:endParaRPr lang="en-US" altLang="x-none" sz="2400" dirty="0"/>
          </a:p>
        </p:txBody>
      </p:sp>
      <p:pic>
        <p:nvPicPr>
          <p:cNvPr id="3" name="Picture 2"/>
          <p:cNvPicPr>
            <a:picLocks noChangeAspect="1"/>
          </p:cNvPicPr>
          <p:nvPr/>
        </p:nvPicPr>
        <p:blipFill>
          <a:blip r:embed="rId3"/>
          <a:stretch>
            <a:fillRect/>
          </a:stretch>
        </p:blipFill>
        <p:spPr>
          <a:xfrm>
            <a:off x="5105400" y="2571750"/>
            <a:ext cx="3556000" cy="2438400"/>
          </a:xfrm>
          <a:prstGeom prst="rect">
            <a:avLst/>
          </a:prstGeom>
        </p:spPr>
      </p:pic>
    </p:spTree>
    <p:extLst>
      <p:ext uri="{BB962C8B-B14F-4D97-AF65-F5344CB8AC3E}">
        <p14:creationId xmlns:p14="http://schemas.microsoft.com/office/powerpoint/2010/main" val="21970935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Partial </a:t>
            </a:r>
            <a:r>
              <a:rPr lang="en-US" dirty="0"/>
              <a:t>Application	</a:t>
            </a:r>
            <a:r>
              <a:rPr lang="en-US" dirty="0" smtClean="0"/>
              <a:t>	</a:t>
            </a:r>
            <a:endParaRPr lang="en-US" i="1" dirty="0"/>
          </a:p>
        </p:txBody>
      </p:sp>
      <p:sp>
        <p:nvSpPr>
          <p:cNvPr id="6" name="Rectangle 5"/>
          <p:cNvSpPr>
            <a:spLocks noGrp="1"/>
          </p:cNvSpPr>
          <p:nvPr>
            <p:ph sz="quarter" idx="13"/>
          </p:nvPr>
        </p:nvSpPr>
        <p:spPr>
          <a:xfrm>
            <a:off x="685800" y="1428751"/>
            <a:ext cx="7848600" cy="1600199"/>
          </a:xfrm>
        </p:spPr>
        <p:txBody>
          <a:bodyPr>
            <a:normAutofit/>
          </a:bodyPr>
          <a:lstStyle>
            <a:extLst/>
          </a:lstStyle>
          <a:p>
            <a:pPr marL="0" indent="0">
              <a:buNone/>
            </a:pPr>
            <a:r>
              <a:rPr lang="en-US" altLang="x-none" sz="2600" dirty="0" smtClean="0"/>
              <a:t>Partial Application </a:t>
            </a:r>
            <a:r>
              <a:rPr lang="en-US" sz="2600" dirty="0"/>
              <a:t>refers to the process of fixing a number of arguments to a function, producing another function of </a:t>
            </a:r>
            <a:r>
              <a:rPr lang="en-US" sz="2600" dirty="0" smtClean="0"/>
              <a:t>smaller </a:t>
            </a:r>
            <a:r>
              <a:rPr lang="en-US" sz="2600" dirty="0" err="1" smtClean="0"/>
              <a:t>arity</a:t>
            </a:r>
            <a:endParaRPr lang="en-US" sz="2600" dirty="0" smtClean="0"/>
          </a:p>
        </p:txBody>
      </p:sp>
      <p:pic>
        <p:nvPicPr>
          <p:cNvPr id="4" name="Picture 3"/>
          <p:cNvPicPr>
            <a:picLocks noChangeAspect="1"/>
          </p:cNvPicPr>
          <p:nvPr/>
        </p:nvPicPr>
        <p:blipFill>
          <a:blip r:embed="rId3"/>
          <a:stretch>
            <a:fillRect/>
          </a:stretch>
        </p:blipFill>
        <p:spPr>
          <a:xfrm>
            <a:off x="3962400" y="2952750"/>
            <a:ext cx="4660900" cy="965200"/>
          </a:xfrm>
          <a:prstGeom prst="rect">
            <a:avLst/>
          </a:prstGeom>
        </p:spPr>
      </p:pic>
      <p:sp>
        <p:nvSpPr>
          <p:cNvPr id="5" name="Rectangle 4"/>
          <p:cNvSpPr/>
          <p:nvPr/>
        </p:nvSpPr>
        <p:spPr>
          <a:xfrm>
            <a:off x="304800" y="4248150"/>
            <a:ext cx="8686800" cy="738664"/>
          </a:xfrm>
          <a:prstGeom prst="rect">
            <a:avLst/>
          </a:prstGeom>
        </p:spPr>
        <p:txBody>
          <a:bodyPr wrap="square">
            <a:spAutoFit/>
          </a:bodyPr>
          <a:lstStyle/>
          <a:p>
            <a:r>
              <a:rPr lang="en-US" sz="1400" i="1" dirty="0"/>
              <a:t>With both </a:t>
            </a:r>
            <a:r>
              <a:rPr lang="en-US" sz="1400" i="1" dirty="0">
                <a:solidFill>
                  <a:srgbClr val="FF0000"/>
                </a:solidFill>
              </a:rPr>
              <a:t>currying</a:t>
            </a:r>
            <a:r>
              <a:rPr lang="en-US" sz="1400" i="1" dirty="0"/>
              <a:t> and </a:t>
            </a:r>
            <a:r>
              <a:rPr lang="en-US" sz="1400" i="1" dirty="0">
                <a:solidFill>
                  <a:srgbClr val="FF0000"/>
                </a:solidFill>
              </a:rPr>
              <a:t>partial application</a:t>
            </a:r>
            <a:r>
              <a:rPr lang="en-US" sz="1400" i="1" dirty="0"/>
              <a:t>, you supply argument values and return a function that’s </a:t>
            </a:r>
            <a:r>
              <a:rPr lang="en-US" sz="1400" i="1" dirty="0" err="1"/>
              <a:t>invokable</a:t>
            </a:r>
            <a:r>
              <a:rPr lang="en-US" sz="1400" i="1" dirty="0"/>
              <a:t> with the missing arguments. But currying a function returns the next function in the chain, whereas partial application binds argument values to values that you supply during the operation, producing a function with a smaller </a:t>
            </a:r>
            <a:r>
              <a:rPr lang="en-US" sz="1400" i="1" dirty="0" err="1"/>
              <a:t>arity</a:t>
            </a:r>
            <a:r>
              <a:rPr lang="en-US" sz="1400" i="1" dirty="0"/>
              <a:t> </a:t>
            </a:r>
            <a:endParaRPr lang="en-US" sz="1400" dirty="0"/>
          </a:p>
        </p:txBody>
      </p:sp>
    </p:spTree>
    <p:extLst>
      <p:ext uri="{BB962C8B-B14F-4D97-AF65-F5344CB8AC3E}">
        <p14:creationId xmlns:p14="http://schemas.microsoft.com/office/powerpoint/2010/main" val="14484012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Closure	</a:t>
            </a:r>
            <a:endParaRPr lang="en-US" i="1" dirty="0"/>
          </a:p>
        </p:txBody>
      </p:sp>
      <p:sp>
        <p:nvSpPr>
          <p:cNvPr id="5" name="Content Placeholder 4"/>
          <p:cNvSpPr>
            <a:spLocks noGrp="1"/>
          </p:cNvSpPr>
          <p:nvPr>
            <p:ph sz="quarter" idx="13"/>
          </p:nvPr>
        </p:nvSpPr>
        <p:spPr>
          <a:xfrm>
            <a:off x="381000" y="1352550"/>
            <a:ext cx="4724400" cy="3581399"/>
          </a:xfrm>
        </p:spPr>
        <p:txBody>
          <a:bodyPr>
            <a:normAutofit fontScale="92500" lnSpcReduction="10000"/>
          </a:bodyPr>
          <a:lstStyle/>
          <a:p>
            <a:r>
              <a:rPr lang="en-US" sz="2200" dirty="0" smtClean="0"/>
              <a:t>Closures </a:t>
            </a:r>
            <a:r>
              <a:rPr lang="en-US" sz="2200" dirty="0"/>
              <a:t>are much like lambda’s except they reference variables outside the scope of the </a:t>
            </a:r>
            <a:r>
              <a:rPr lang="en-US" sz="2200" dirty="0" smtClean="0"/>
              <a:t>function</a:t>
            </a:r>
          </a:p>
          <a:p>
            <a:r>
              <a:rPr lang="en-US" sz="2200" dirty="0" smtClean="0"/>
              <a:t>Closures carries </a:t>
            </a:r>
            <a:r>
              <a:rPr lang="en-US" sz="2200" dirty="0"/>
              <a:t>an implicit binding to all the variables referenced within </a:t>
            </a:r>
            <a:r>
              <a:rPr lang="en-US" sz="2200" dirty="0" smtClean="0"/>
              <a:t>it.</a:t>
            </a:r>
          </a:p>
          <a:p>
            <a:pPr lvl="1"/>
            <a:r>
              <a:rPr lang="en-US" sz="1800" dirty="0" smtClean="0"/>
              <a:t>In </a:t>
            </a:r>
            <a:r>
              <a:rPr lang="en-US" sz="1800" dirty="0"/>
              <a:t>other words, the function (or method) encloses a context around the things it references</a:t>
            </a:r>
            <a:r>
              <a:rPr lang="en-US" sz="1800" dirty="0" smtClean="0"/>
              <a:t>.</a:t>
            </a:r>
          </a:p>
          <a:p>
            <a:pPr lvl="1"/>
            <a:r>
              <a:rPr lang="en-US" sz="1800" dirty="0" smtClean="0"/>
              <a:t>Closures is great to implement a “deferred execution”</a:t>
            </a:r>
          </a:p>
          <a:p>
            <a:pPr lvl="2"/>
            <a:r>
              <a:rPr lang="en-US" sz="1500" dirty="0" smtClean="0"/>
              <a:t>By </a:t>
            </a:r>
            <a:r>
              <a:rPr lang="en-US" sz="1500" dirty="0"/>
              <a:t>binding code to a closure block, you can wait until later to execute the </a:t>
            </a:r>
            <a:r>
              <a:rPr lang="en-US" sz="1500" dirty="0" smtClean="0"/>
              <a:t>block</a:t>
            </a:r>
            <a:r>
              <a:rPr lang="en-US" sz="1500" dirty="0"/>
              <a:t> </a:t>
            </a:r>
            <a:r>
              <a:rPr lang="en-US" sz="1500" dirty="0" smtClean="0"/>
              <a:t>when needed.</a:t>
            </a:r>
            <a:endParaRPr lang="en-US" sz="1500" dirty="0"/>
          </a:p>
        </p:txBody>
      </p:sp>
      <p:pic>
        <p:nvPicPr>
          <p:cNvPr id="7" name="Picture 6"/>
          <p:cNvPicPr>
            <a:picLocks noChangeAspect="1"/>
          </p:cNvPicPr>
          <p:nvPr/>
        </p:nvPicPr>
        <p:blipFill>
          <a:blip r:embed="rId3"/>
          <a:stretch>
            <a:fillRect/>
          </a:stretch>
        </p:blipFill>
        <p:spPr>
          <a:xfrm>
            <a:off x="5143500" y="1581150"/>
            <a:ext cx="4000500" cy="2654300"/>
          </a:xfrm>
          <a:prstGeom prst="rect">
            <a:avLst/>
          </a:prstGeom>
        </p:spPr>
      </p:pic>
    </p:spTree>
    <p:extLst>
      <p:ext uri="{BB962C8B-B14F-4D97-AF65-F5344CB8AC3E}">
        <p14:creationId xmlns:p14="http://schemas.microsoft.com/office/powerpoint/2010/main" val="31297853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err="1" smtClean="0"/>
              <a:t>Memoization</a:t>
            </a:r>
            <a:r>
              <a:rPr lang="en-US" dirty="0" smtClean="0"/>
              <a:t>	</a:t>
            </a:r>
            <a:endParaRPr lang="en-US" i="1" dirty="0"/>
          </a:p>
        </p:txBody>
      </p:sp>
      <p:sp>
        <p:nvSpPr>
          <p:cNvPr id="6" name="Rectangle 5"/>
          <p:cNvSpPr>
            <a:spLocks noGrp="1"/>
          </p:cNvSpPr>
          <p:nvPr>
            <p:ph sz="quarter" idx="13"/>
          </p:nvPr>
        </p:nvSpPr>
        <p:spPr>
          <a:xfrm>
            <a:off x="609600" y="1352550"/>
            <a:ext cx="7924800" cy="3124199"/>
          </a:xfrm>
        </p:spPr>
        <p:txBody>
          <a:bodyPr>
            <a:normAutofit/>
          </a:bodyPr>
          <a:lstStyle>
            <a:extLst/>
          </a:lstStyle>
          <a:p>
            <a:pPr marL="0" indent="0">
              <a:buNone/>
            </a:pPr>
            <a:r>
              <a:rPr lang="en-US" sz="2400" i="1" dirty="0" err="1" smtClean="0"/>
              <a:t>Memoization</a:t>
            </a:r>
            <a:r>
              <a:rPr lang="en-US" sz="2400" i="1" dirty="0" smtClean="0"/>
              <a:t> </a:t>
            </a:r>
            <a:r>
              <a:rPr lang="en-US" altLang="x-none" sz="2400" dirty="0" smtClean="0"/>
              <a:t>enables </a:t>
            </a:r>
            <a:r>
              <a:rPr lang="en-US" altLang="x-none" sz="2400" dirty="0"/>
              <a:t>automatic caching of recurring function-return values</a:t>
            </a:r>
            <a:r>
              <a:rPr lang="en-US" altLang="x-none" sz="2400" dirty="0" smtClean="0"/>
              <a:t>.</a:t>
            </a:r>
            <a:endParaRPr lang="en-US" altLang="x-none" sz="2400" dirty="0"/>
          </a:p>
        </p:txBody>
      </p:sp>
      <p:pic>
        <p:nvPicPr>
          <p:cNvPr id="3" name="Picture 2"/>
          <p:cNvPicPr>
            <a:picLocks noChangeAspect="1"/>
          </p:cNvPicPr>
          <p:nvPr/>
        </p:nvPicPr>
        <p:blipFill>
          <a:blip r:embed="rId3"/>
          <a:stretch>
            <a:fillRect/>
          </a:stretch>
        </p:blipFill>
        <p:spPr>
          <a:xfrm>
            <a:off x="4572000" y="2419350"/>
            <a:ext cx="4495800" cy="2496439"/>
          </a:xfrm>
          <a:prstGeom prst="rect">
            <a:avLst/>
          </a:prstGeom>
        </p:spPr>
      </p:pic>
      <p:pic>
        <p:nvPicPr>
          <p:cNvPr id="4" name="Picture 3"/>
          <p:cNvPicPr>
            <a:picLocks noChangeAspect="1"/>
          </p:cNvPicPr>
          <p:nvPr/>
        </p:nvPicPr>
        <p:blipFill>
          <a:blip r:embed="rId4"/>
          <a:stretch>
            <a:fillRect/>
          </a:stretch>
        </p:blipFill>
        <p:spPr>
          <a:xfrm>
            <a:off x="228600" y="2419350"/>
            <a:ext cx="4064000" cy="2415592"/>
          </a:xfrm>
          <a:prstGeom prst="rect">
            <a:avLst/>
          </a:prstGeom>
        </p:spPr>
      </p:pic>
    </p:spTree>
    <p:extLst>
      <p:ext uri="{BB962C8B-B14F-4D97-AF65-F5344CB8AC3E}">
        <p14:creationId xmlns:p14="http://schemas.microsoft.com/office/powerpoint/2010/main" val="462298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History	</a:t>
            </a:r>
            <a:endParaRPr lang="en-US" i="1" dirty="0"/>
          </a:p>
        </p:txBody>
      </p:sp>
      <p:sp>
        <p:nvSpPr>
          <p:cNvPr id="5" name="Freeform 4"/>
          <p:cNvSpPr/>
          <p:nvPr/>
        </p:nvSpPr>
        <p:spPr>
          <a:xfrm>
            <a:off x="1828800" y="1657350"/>
            <a:ext cx="4582616" cy="3150177"/>
          </a:xfrm>
          <a:custGeom>
            <a:avLst/>
            <a:gdLst>
              <a:gd name="connsiteX0" fmla="*/ 748145 w 6629918"/>
              <a:gd name="connsiteY0" fmla="*/ 1028700 h 5018809"/>
              <a:gd name="connsiteX1" fmla="*/ 831273 w 6629918"/>
              <a:gd name="connsiteY1" fmla="*/ 987136 h 5018809"/>
              <a:gd name="connsiteX2" fmla="*/ 852054 w 6629918"/>
              <a:gd name="connsiteY2" fmla="*/ 955963 h 5018809"/>
              <a:gd name="connsiteX3" fmla="*/ 883227 w 6629918"/>
              <a:gd name="connsiteY3" fmla="*/ 935182 h 5018809"/>
              <a:gd name="connsiteX4" fmla="*/ 914400 w 6629918"/>
              <a:gd name="connsiteY4" fmla="*/ 904009 h 5018809"/>
              <a:gd name="connsiteX5" fmla="*/ 935182 w 6629918"/>
              <a:gd name="connsiteY5" fmla="*/ 872836 h 5018809"/>
              <a:gd name="connsiteX6" fmla="*/ 966354 w 6629918"/>
              <a:gd name="connsiteY6" fmla="*/ 862445 h 5018809"/>
              <a:gd name="connsiteX7" fmla="*/ 1049482 w 6629918"/>
              <a:gd name="connsiteY7" fmla="*/ 789709 h 5018809"/>
              <a:gd name="connsiteX8" fmla="*/ 1080654 w 6629918"/>
              <a:gd name="connsiteY8" fmla="*/ 768927 h 5018809"/>
              <a:gd name="connsiteX9" fmla="*/ 1132609 w 6629918"/>
              <a:gd name="connsiteY9" fmla="*/ 727363 h 5018809"/>
              <a:gd name="connsiteX10" fmla="*/ 1194954 w 6629918"/>
              <a:gd name="connsiteY10" fmla="*/ 685800 h 5018809"/>
              <a:gd name="connsiteX11" fmla="*/ 1215736 w 6629918"/>
              <a:gd name="connsiteY11" fmla="*/ 654627 h 5018809"/>
              <a:gd name="connsiteX12" fmla="*/ 1278082 w 6629918"/>
              <a:gd name="connsiteY12" fmla="*/ 613063 h 5018809"/>
              <a:gd name="connsiteX13" fmla="*/ 1298863 w 6629918"/>
              <a:gd name="connsiteY13" fmla="*/ 581891 h 5018809"/>
              <a:gd name="connsiteX14" fmla="*/ 1330036 w 6629918"/>
              <a:gd name="connsiteY14" fmla="*/ 571500 h 5018809"/>
              <a:gd name="connsiteX15" fmla="*/ 1361209 w 6629918"/>
              <a:gd name="connsiteY15" fmla="*/ 550718 h 5018809"/>
              <a:gd name="connsiteX16" fmla="*/ 1381991 w 6629918"/>
              <a:gd name="connsiteY16" fmla="*/ 519545 h 5018809"/>
              <a:gd name="connsiteX17" fmla="*/ 1444336 w 6629918"/>
              <a:gd name="connsiteY17" fmla="*/ 498763 h 5018809"/>
              <a:gd name="connsiteX18" fmla="*/ 1496291 w 6629918"/>
              <a:gd name="connsiteY18" fmla="*/ 457200 h 5018809"/>
              <a:gd name="connsiteX19" fmla="*/ 1517073 w 6629918"/>
              <a:gd name="connsiteY19" fmla="*/ 426027 h 5018809"/>
              <a:gd name="connsiteX20" fmla="*/ 1548245 w 6629918"/>
              <a:gd name="connsiteY20" fmla="*/ 415636 h 5018809"/>
              <a:gd name="connsiteX21" fmla="*/ 1579418 w 6629918"/>
              <a:gd name="connsiteY21" fmla="*/ 394854 h 5018809"/>
              <a:gd name="connsiteX22" fmla="*/ 1610591 w 6629918"/>
              <a:gd name="connsiteY22" fmla="*/ 363682 h 5018809"/>
              <a:gd name="connsiteX23" fmla="*/ 1672936 w 6629918"/>
              <a:gd name="connsiteY23" fmla="*/ 342900 h 5018809"/>
              <a:gd name="connsiteX24" fmla="*/ 1704109 w 6629918"/>
              <a:gd name="connsiteY24" fmla="*/ 332509 h 5018809"/>
              <a:gd name="connsiteX25" fmla="*/ 1766454 w 6629918"/>
              <a:gd name="connsiteY25" fmla="*/ 290945 h 5018809"/>
              <a:gd name="connsiteX26" fmla="*/ 1828800 w 6629918"/>
              <a:gd name="connsiteY26" fmla="*/ 270163 h 5018809"/>
              <a:gd name="connsiteX27" fmla="*/ 1922318 w 6629918"/>
              <a:gd name="connsiteY27" fmla="*/ 218209 h 5018809"/>
              <a:gd name="connsiteX28" fmla="*/ 1974273 w 6629918"/>
              <a:gd name="connsiteY28" fmla="*/ 176645 h 5018809"/>
              <a:gd name="connsiteX29" fmla="*/ 2005445 w 6629918"/>
              <a:gd name="connsiteY29" fmla="*/ 155863 h 5018809"/>
              <a:gd name="connsiteX30" fmla="*/ 2067791 w 6629918"/>
              <a:gd name="connsiteY30" fmla="*/ 135082 h 5018809"/>
              <a:gd name="connsiteX31" fmla="*/ 2161309 w 6629918"/>
              <a:gd name="connsiteY31" fmla="*/ 93518 h 5018809"/>
              <a:gd name="connsiteX32" fmla="*/ 2192482 w 6629918"/>
              <a:gd name="connsiteY32" fmla="*/ 83127 h 5018809"/>
              <a:gd name="connsiteX33" fmla="*/ 2223654 w 6629918"/>
              <a:gd name="connsiteY33" fmla="*/ 72736 h 5018809"/>
              <a:gd name="connsiteX34" fmla="*/ 2286000 w 6629918"/>
              <a:gd name="connsiteY34" fmla="*/ 62345 h 5018809"/>
              <a:gd name="connsiteX35" fmla="*/ 2369127 w 6629918"/>
              <a:gd name="connsiteY35" fmla="*/ 41563 h 5018809"/>
              <a:gd name="connsiteX36" fmla="*/ 2441863 w 6629918"/>
              <a:gd name="connsiteY36" fmla="*/ 20782 h 5018809"/>
              <a:gd name="connsiteX37" fmla="*/ 2597727 w 6629918"/>
              <a:gd name="connsiteY37" fmla="*/ 0 h 5018809"/>
              <a:gd name="connsiteX38" fmla="*/ 2878282 w 6629918"/>
              <a:gd name="connsiteY38" fmla="*/ 20782 h 5018809"/>
              <a:gd name="connsiteX39" fmla="*/ 2909454 w 6629918"/>
              <a:gd name="connsiteY39" fmla="*/ 31172 h 5018809"/>
              <a:gd name="connsiteX40" fmla="*/ 2951018 w 6629918"/>
              <a:gd name="connsiteY40" fmla="*/ 41563 h 5018809"/>
              <a:gd name="connsiteX41" fmla="*/ 3013363 w 6629918"/>
              <a:gd name="connsiteY41" fmla="*/ 62345 h 5018809"/>
              <a:gd name="connsiteX42" fmla="*/ 3044536 w 6629918"/>
              <a:gd name="connsiteY42" fmla="*/ 72736 h 5018809"/>
              <a:gd name="connsiteX43" fmla="*/ 3086100 w 6629918"/>
              <a:gd name="connsiteY43" fmla="*/ 83127 h 5018809"/>
              <a:gd name="connsiteX44" fmla="*/ 3148445 w 6629918"/>
              <a:gd name="connsiteY44" fmla="*/ 103909 h 5018809"/>
              <a:gd name="connsiteX45" fmla="*/ 3210791 w 6629918"/>
              <a:gd name="connsiteY45" fmla="*/ 124691 h 5018809"/>
              <a:gd name="connsiteX46" fmla="*/ 3241963 w 6629918"/>
              <a:gd name="connsiteY46" fmla="*/ 135082 h 5018809"/>
              <a:gd name="connsiteX47" fmla="*/ 3273136 w 6629918"/>
              <a:gd name="connsiteY47" fmla="*/ 145472 h 5018809"/>
              <a:gd name="connsiteX48" fmla="*/ 3304309 w 6629918"/>
              <a:gd name="connsiteY48" fmla="*/ 166254 h 5018809"/>
              <a:gd name="connsiteX49" fmla="*/ 3335482 w 6629918"/>
              <a:gd name="connsiteY49" fmla="*/ 197427 h 5018809"/>
              <a:gd name="connsiteX50" fmla="*/ 3366654 w 6629918"/>
              <a:gd name="connsiteY50" fmla="*/ 207818 h 5018809"/>
              <a:gd name="connsiteX51" fmla="*/ 3397827 w 6629918"/>
              <a:gd name="connsiteY51" fmla="*/ 238991 h 5018809"/>
              <a:gd name="connsiteX52" fmla="*/ 3418609 w 6629918"/>
              <a:gd name="connsiteY52" fmla="*/ 270163 h 5018809"/>
              <a:gd name="connsiteX53" fmla="*/ 3449782 w 6629918"/>
              <a:gd name="connsiteY53" fmla="*/ 290945 h 5018809"/>
              <a:gd name="connsiteX54" fmla="*/ 3470563 w 6629918"/>
              <a:gd name="connsiteY54" fmla="*/ 322118 h 5018809"/>
              <a:gd name="connsiteX55" fmla="*/ 3522518 w 6629918"/>
              <a:gd name="connsiteY55" fmla="*/ 374072 h 5018809"/>
              <a:gd name="connsiteX56" fmla="*/ 3574473 w 6629918"/>
              <a:gd name="connsiteY56" fmla="*/ 467591 h 5018809"/>
              <a:gd name="connsiteX57" fmla="*/ 3595254 w 6629918"/>
              <a:gd name="connsiteY57" fmla="*/ 498763 h 5018809"/>
              <a:gd name="connsiteX58" fmla="*/ 3616036 w 6629918"/>
              <a:gd name="connsiteY58" fmla="*/ 561109 h 5018809"/>
              <a:gd name="connsiteX59" fmla="*/ 3626427 w 6629918"/>
              <a:gd name="connsiteY59" fmla="*/ 592282 h 5018809"/>
              <a:gd name="connsiteX60" fmla="*/ 3657600 w 6629918"/>
              <a:gd name="connsiteY60" fmla="*/ 696191 h 5018809"/>
              <a:gd name="connsiteX61" fmla="*/ 3667991 w 6629918"/>
              <a:gd name="connsiteY61" fmla="*/ 727363 h 5018809"/>
              <a:gd name="connsiteX62" fmla="*/ 3667991 w 6629918"/>
              <a:gd name="connsiteY62" fmla="*/ 1143000 h 5018809"/>
              <a:gd name="connsiteX63" fmla="*/ 3647209 w 6629918"/>
              <a:gd name="connsiteY63" fmla="*/ 1215736 h 5018809"/>
              <a:gd name="connsiteX64" fmla="*/ 3636818 w 6629918"/>
              <a:gd name="connsiteY64" fmla="*/ 1257300 h 5018809"/>
              <a:gd name="connsiteX65" fmla="*/ 3616036 w 6629918"/>
              <a:gd name="connsiteY65" fmla="*/ 1319645 h 5018809"/>
              <a:gd name="connsiteX66" fmla="*/ 3605645 w 6629918"/>
              <a:gd name="connsiteY66" fmla="*/ 1361209 h 5018809"/>
              <a:gd name="connsiteX67" fmla="*/ 3584863 w 6629918"/>
              <a:gd name="connsiteY67" fmla="*/ 1392382 h 5018809"/>
              <a:gd name="connsiteX68" fmla="*/ 3543300 w 6629918"/>
              <a:gd name="connsiteY68" fmla="*/ 1444336 h 5018809"/>
              <a:gd name="connsiteX69" fmla="*/ 3532909 w 6629918"/>
              <a:gd name="connsiteY69" fmla="*/ 1475509 h 5018809"/>
              <a:gd name="connsiteX70" fmla="*/ 3470563 w 6629918"/>
              <a:gd name="connsiteY70" fmla="*/ 1506682 h 5018809"/>
              <a:gd name="connsiteX71" fmla="*/ 3439391 w 6629918"/>
              <a:gd name="connsiteY71" fmla="*/ 1527463 h 5018809"/>
              <a:gd name="connsiteX72" fmla="*/ 3408218 w 6629918"/>
              <a:gd name="connsiteY72" fmla="*/ 1537854 h 5018809"/>
              <a:gd name="connsiteX73" fmla="*/ 3377045 w 6629918"/>
              <a:gd name="connsiteY73" fmla="*/ 1558636 h 5018809"/>
              <a:gd name="connsiteX74" fmla="*/ 3314700 w 6629918"/>
              <a:gd name="connsiteY74" fmla="*/ 1579418 h 5018809"/>
              <a:gd name="connsiteX75" fmla="*/ 3231573 w 6629918"/>
              <a:gd name="connsiteY75" fmla="*/ 1569027 h 5018809"/>
              <a:gd name="connsiteX76" fmla="*/ 3200400 w 6629918"/>
              <a:gd name="connsiteY76" fmla="*/ 1558636 h 5018809"/>
              <a:gd name="connsiteX77" fmla="*/ 3106882 w 6629918"/>
              <a:gd name="connsiteY77" fmla="*/ 1485900 h 5018809"/>
              <a:gd name="connsiteX78" fmla="*/ 3086100 w 6629918"/>
              <a:gd name="connsiteY78" fmla="*/ 1423554 h 5018809"/>
              <a:gd name="connsiteX79" fmla="*/ 3044536 w 6629918"/>
              <a:gd name="connsiteY79" fmla="*/ 1361209 h 5018809"/>
              <a:gd name="connsiteX80" fmla="*/ 3023754 w 6629918"/>
              <a:gd name="connsiteY80" fmla="*/ 1298863 h 5018809"/>
              <a:gd name="connsiteX81" fmla="*/ 3034145 w 6629918"/>
              <a:gd name="connsiteY81" fmla="*/ 1059872 h 5018809"/>
              <a:gd name="connsiteX82" fmla="*/ 3044536 w 6629918"/>
              <a:gd name="connsiteY82" fmla="*/ 1018309 h 5018809"/>
              <a:gd name="connsiteX83" fmla="*/ 3065318 w 6629918"/>
              <a:gd name="connsiteY83" fmla="*/ 955963 h 5018809"/>
              <a:gd name="connsiteX84" fmla="*/ 3086100 w 6629918"/>
              <a:gd name="connsiteY84" fmla="*/ 893618 h 5018809"/>
              <a:gd name="connsiteX85" fmla="*/ 3096491 w 6629918"/>
              <a:gd name="connsiteY85" fmla="*/ 862445 h 5018809"/>
              <a:gd name="connsiteX86" fmla="*/ 3127663 w 6629918"/>
              <a:gd name="connsiteY86" fmla="*/ 748145 h 5018809"/>
              <a:gd name="connsiteX87" fmla="*/ 3158836 w 6629918"/>
              <a:gd name="connsiteY87" fmla="*/ 716972 h 5018809"/>
              <a:gd name="connsiteX88" fmla="*/ 3221182 w 6629918"/>
              <a:gd name="connsiteY88" fmla="*/ 592282 h 5018809"/>
              <a:gd name="connsiteX89" fmla="*/ 3262745 w 6629918"/>
              <a:gd name="connsiteY89" fmla="*/ 529936 h 5018809"/>
              <a:gd name="connsiteX90" fmla="*/ 3293918 w 6629918"/>
              <a:gd name="connsiteY90" fmla="*/ 509154 h 5018809"/>
              <a:gd name="connsiteX91" fmla="*/ 3377045 w 6629918"/>
              <a:gd name="connsiteY91" fmla="*/ 436418 h 5018809"/>
              <a:gd name="connsiteX92" fmla="*/ 3439391 w 6629918"/>
              <a:gd name="connsiteY92" fmla="*/ 384463 h 5018809"/>
              <a:gd name="connsiteX93" fmla="*/ 3491345 w 6629918"/>
              <a:gd name="connsiteY93" fmla="*/ 332509 h 5018809"/>
              <a:gd name="connsiteX94" fmla="*/ 3522518 w 6629918"/>
              <a:gd name="connsiteY94" fmla="*/ 301336 h 5018809"/>
              <a:gd name="connsiteX95" fmla="*/ 3584863 w 6629918"/>
              <a:gd name="connsiteY95" fmla="*/ 259772 h 5018809"/>
              <a:gd name="connsiteX96" fmla="*/ 3657600 w 6629918"/>
              <a:gd name="connsiteY96" fmla="*/ 218209 h 5018809"/>
              <a:gd name="connsiteX97" fmla="*/ 3751118 w 6629918"/>
              <a:gd name="connsiteY97" fmla="*/ 187036 h 5018809"/>
              <a:gd name="connsiteX98" fmla="*/ 3782291 w 6629918"/>
              <a:gd name="connsiteY98" fmla="*/ 176645 h 5018809"/>
              <a:gd name="connsiteX99" fmla="*/ 3813463 w 6629918"/>
              <a:gd name="connsiteY99" fmla="*/ 155863 h 5018809"/>
              <a:gd name="connsiteX100" fmla="*/ 3875809 w 6629918"/>
              <a:gd name="connsiteY100" fmla="*/ 135082 h 5018809"/>
              <a:gd name="connsiteX101" fmla="*/ 3906982 w 6629918"/>
              <a:gd name="connsiteY101" fmla="*/ 124691 h 5018809"/>
              <a:gd name="connsiteX102" fmla="*/ 3969327 w 6629918"/>
              <a:gd name="connsiteY102" fmla="*/ 114300 h 5018809"/>
              <a:gd name="connsiteX103" fmla="*/ 4083627 w 6629918"/>
              <a:gd name="connsiteY103" fmla="*/ 83127 h 5018809"/>
              <a:gd name="connsiteX104" fmla="*/ 4125191 w 6629918"/>
              <a:gd name="connsiteY104" fmla="*/ 72736 h 5018809"/>
              <a:gd name="connsiteX105" fmla="*/ 4218709 w 6629918"/>
              <a:gd name="connsiteY105" fmla="*/ 51954 h 5018809"/>
              <a:gd name="connsiteX106" fmla="*/ 4509654 w 6629918"/>
              <a:gd name="connsiteY106" fmla="*/ 41563 h 5018809"/>
              <a:gd name="connsiteX107" fmla="*/ 4862945 w 6629918"/>
              <a:gd name="connsiteY107" fmla="*/ 31172 h 5018809"/>
              <a:gd name="connsiteX108" fmla="*/ 5257800 w 6629918"/>
              <a:gd name="connsiteY108" fmla="*/ 51954 h 5018809"/>
              <a:gd name="connsiteX109" fmla="*/ 5361709 w 6629918"/>
              <a:gd name="connsiteY109" fmla="*/ 83127 h 5018809"/>
              <a:gd name="connsiteX110" fmla="*/ 5424054 w 6629918"/>
              <a:gd name="connsiteY110" fmla="*/ 103909 h 5018809"/>
              <a:gd name="connsiteX111" fmla="*/ 5486400 w 6629918"/>
              <a:gd name="connsiteY111" fmla="*/ 124691 h 5018809"/>
              <a:gd name="connsiteX112" fmla="*/ 5517573 w 6629918"/>
              <a:gd name="connsiteY112" fmla="*/ 135082 h 5018809"/>
              <a:gd name="connsiteX113" fmla="*/ 5548745 w 6629918"/>
              <a:gd name="connsiteY113" fmla="*/ 155863 h 5018809"/>
              <a:gd name="connsiteX114" fmla="*/ 5611091 w 6629918"/>
              <a:gd name="connsiteY114" fmla="*/ 176645 h 5018809"/>
              <a:gd name="connsiteX115" fmla="*/ 5642263 w 6629918"/>
              <a:gd name="connsiteY115" fmla="*/ 187036 h 5018809"/>
              <a:gd name="connsiteX116" fmla="*/ 5683827 w 6629918"/>
              <a:gd name="connsiteY116" fmla="*/ 197427 h 5018809"/>
              <a:gd name="connsiteX117" fmla="*/ 5746173 w 6629918"/>
              <a:gd name="connsiteY117" fmla="*/ 218209 h 5018809"/>
              <a:gd name="connsiteX118" fmla="*/ 5839691 w 6629918"/>
              <a:gd name="connsiteY118" fmla="*/ 249382 h 5018809"/>
              <a:gd name="connsiteX119" fmla="*/ 5902036 w 6629918"/>
              <a:gd name="connsiteY119" fmla="*/ 270163 h 5018809"/>
              <a:gd name="connsiteX120" fmla="*/ 5964382 w 6629918"/>
              <a:gd name="connsiteY120" fmla="*/ 311727 h 5018809"/>
              <a:gd name="connsiteX121" fmla="*/ 6057900 w 6629918"/>
              <a:gd name="connsiteY121" fmla="*/ 394854 h 5018809"/>
              <a:gd name="connsiteX122" fmla="*/ 6089073 w 6629918"/>
              <a:gd name="connsiteY122" fmla="*/ 405245 h 5018809"/>
              <a:gd name="connsiteX123" fmla="*/ 6151418 w 6629918"/>
              <a:gd name="connsiteY123" fmla="*/ 446809 h 5018809"/>
              <a:gd name="connsiteX124" fmla="*/ 6224154 w 6629918"/>
              <a:gd name="connsiteY124" fmla="*/ 540327 h 5018809"/>
              <a:gd name="connsiteX125" fmla="*/ 6255327 w 6629918"/>
              <a:gd name="connsiteY125" fmla="*/ 561109 h 5018809"/>
              <a:gd name="connsiteX126" fmla="*/ 6265718 w 6629918"/>
              <a:gd name="connsiteY126" fmla="*/ 592282 h 5018809"/>
              <a:gd name="connsiteX127" fmla="*/ 6296891 w 6629918"/>
              <a:gd name="connsiteY127" fmla="*/ 613063 h 5018809"/>
              <a:gd name="connsiteX128" fmla="*/ 6328063 w 6629918"/>
              <a:gd name="connsiteY128" fmla="*/ 644236 h 5018809"/>
              <a:gd name="connsiteX129" fmla="*/ 6359236 w 6629918"/>
              <a:gd name="connsiteY129" fmla="*/ 706582 h 5018809"/>
              <a:gd name="connsiteX130" fmla="*/ 6369627 w 6629918"/>
              <a:gd name="connsiteY130" fmla="*/ 737754 h 5018809"/>
              <a:gd name="connsiteX131" fmla="*/ 6390409 w 6629918"/>
              <a:gd name="connsiteY131" fmla="*/ 768927 h 5018809"/>
              <a:gd name="connsiteX132" fmla="*/ 6400800 w 6629918"/>
              <a:gd name="connsiteY132" fmla="*/ 800100 h 5018809"/>
              <a:gd name="connsiteX133" fmla="*/ 6421582 w 6629918"/>
              <a:gd name="connsiteY133" fmla="*/ 883227 h 5018809"/>
              <a:gd name="connsiteX134" fmla="*/ 6473536 w 6629918"/>
              <a:gd name="connsiteY134" fmla="*/ 1039091 h 5018809"/>
              <a:gd name="connsiteX135" fmla="*/ 6525491 w 6629918"/>
              <a:gd name="connsiteY135" fmla="*/ 1194954 h 5018809"/>
              <a:gd name="connsiteX136" fmla="*/ 6535882 w 6629918"/>
              <a:gd name="connsiteY136" fmla="*/ 1226127 h 5018809"/>
              <a:gd name="connsiteX137" fmla="*/ 6546273 w 6629918"/>
              <a:gd name="connsiteY137" fmla="*/ 1257300 h 5018809"/>
              <a:gd name="connsiteX138" fmla="*/ 6556663 w 6629918"/>
              <a:gd name="connsiteY138" fmla="*/ 1330036 h 5018809"/>
              <a:gd name="connsiteX139" fmla="*/ 6587836 w 6629918"/>
              <a:gd name="connsiteY139" fmla="*/ 1423554 h 5018809"/>
              <a:gd name="connsiteX140" fmla="*/ 6598227 w 6629918"/>
              <a:gd name="connsiteY140" fmla="*/ 1465118 h 5018809"/>
              <a:gd name="connsiteX141" fmla="*/ 6619009 w 6629918"/>
              <a:gd name="connsiteY141" fmla="*/ 1527463 h 5018809"/>
              <a:gd name="connsiteX142" fmla="*/ 6619009 w 6629918"/>
              <a:gd name="connsiteY142" fmla="*/ 2275609 h 5018809"/>
              <a:gd name="connsiteX143" fmla="*/ 6598227 w 6629918"/>
              <a:gd name="connsiteY143" fmla="*/ 2369127 h 5018809"/>
              <a:gd name="connsiteX144" fmla="*/ 6587836 w 6629918"/>
              <a:gd name="connsiteY144" fmla="*/ 2421082 h 5018809"/>
              <a:gd name="connsiteX145" fmla="*/ 6577445 w 6629918"/>
              <a:gd name="connsiteY145" fmla="*/ 2483427 h 5018809"/>
              <a:gd name="connsiteX146" fmla="*/ 6556663 w 6629918"/>
              <a:gd name="connsiteY146" fmla="*/ 2545772 h 5018809"/>
              <a:gd name="connsiteX147" fmla="*/ 6525491 w 6629918"/>
              <a:gd name="connsiteY147" fmla="*/ 2680854 h 5018809"/>
              <a:gd name="connsiteX148" fmla="*/ 6515100 w 6629918"/>
              <a:gd name="connsiteY148" fmla="*/ 2712027 h 5018809"/>
              <a:gd name="connsiteX149" fmla="*/ 6483927 w 6629918"/>
              <a:gd name="connsiteY149" fmla="*/ 2774372 h 5018809"/>
              <a:gd name="connsiteX150" fmla="*/ 6452754 w 6629918"/>
              <a:gd name="connsiteY150" fmla="*/ 2888672 h 5018809"/>
              <a:gd name="connsiteX151" fmla="*/ 6442363 w 6629918"/>
              <a:gd name="connsiteY151" fmla="*/ 2919845 h 5018809"/>
              <a:gd name="connsiteX152" fmla="*/ 6411191 w 6629918"/>
              <a:gd name="connsiteY152" fmla="*/ 2982191 h 5018809"/>
              <a:gd name="connsiteX153" fmla="*/ 6380018 w 6629918"/>
              <a:gd name="connsiteY153" fmla="*/ 3106882 h 5018809"/>
              <a:gd name="connsiteX154" fmla="*/ 6369627 w 6629918"/>
              <a:gd name="connsiteY154" fmla="*/ 3138054 h 5018809"/>
              <a:gd name="connsiteX155" fmla="*/ 6359236 w 6629918"/>
              <a:gd name="connsiteY155" fmla="*/ 3169227 h 5018809"/>
              <a:gd name="connsiteX156" fmla="*/ 6338454 w 6629918"/>
              <a:gd name="connsiteY156" fmla="*/ 3200400 h 5018809"/>
              <a:gd name="connsiteX157" fmla="*/ 6317673 w 6629918"/>
              <a:gd name="connsiteY157" fmla="*/ 3262745 h 5018809"/>
              <a:gd name="connsiteX158" fmla="*/ 6276109 w 6629918"/>
              <a:gd name="connsiteY158" fmla="*/ 3325091 h 5018809"/>
              <a:gd name="connsiteX159" fmla="*/ 6255327 w 6629918"/>
              <a:gd name="connsiteY159" fmla="*/ 3356263 h 5018809"/>
              <a:gd name="connsiteX160" fmla="*/ 6203373 w 6629918"/>
              <a:gd name="connsiteY160" fmla="*/ 3449782 h 5018809"/>
              <a:gd name="connsiteX161" fmla="*/ 6182591 w 6629918"/>
              <a:gd name="connsiteY161" fmla="*/ 3480954 h 5018809"/>
              <a:gd name="connsiteX162" fmla="*/ 6172200 w 6629918"/>
              <a:gd name="connsiteY162" fmla="*/ 3512127 h 5018809"/>
              <a:gd name="connsiteX163" fmla="*/ 6141027 w 6629918"/>
              <a:gd name="connsiteY163" fmla="*/ 3543300 h 5018809"/>
              <a:gd name="connsiteX164" fmla="*/ 6120245 w 6629918"/>
              <a:gd name="connsiteY164" fmla="*/ 3574472 h 5018809"/>
              <a:gd name="connsiteX165" fmla="*/ 6089073 w 6629918"/>
              <a:gd name="connsiteY165" fmla="*/ 3636818 h 5018809"/>
              <a:gd name="connsiteX166" fmla="*/ 6057900 w 6629918"/>
              <a:gd name="connsiteY166" fmla="*/ 3657600 h 5018809"/>
              <a:gd name="connsiteX167" fmla="*/ 6037118 w 6629918"/>
              <a:gd name="connsiteY167" fmla="*/ 3688772 h 5018809"/>
              <a:gd name="connsiteX168" fmla="*/ 6026727 w 6629918"/>
              <a:gd name="connsiteY168" fmla="*/ 3719945 h 5018809"/>
              <a:gd name="connsiteX169" fmla="*/ 5995554 w 6629918"/>
              <a:gd name="connsiteY169" fmla="*/ 3740727 h 5018809"/>
              <a:gd name="connsiteX170" fmla="*/ 5922818 w 6629918"/>
              <a:gd name="connsiteY170" fmla="*/ 3823854 h 5018809"/>
              <a:gd name="connsiteX171" fmla="*/ 5902036 w 6629918"/>
              <a:gd name="connsiteY171" fmla="*/ 3855027 h 5018809"/>
              <a:gd name="connsiteX172" fmla="*/ 5891645 w 6629918"/>
              <a:gd name="connsiteY172" fmla="*/ 3886200 h 5018809"/>
              <a:gd name="connsiteX173" fmla="*/ 5860473 w 6629918"/>
              <a:gd name="connsiteY173" fmla="*/ 3917372 h 5018809"/>
              <a:gd name="connsiteX174" fmla="*/ 5818909 w 6629918"/>
              <a:gd name="connsiteY174" fmla="*/ 3979718 h 5018809"/>
              <a:gd name="connsiteX175" fmla="*/ 5756563 w 6629918"/>
              <a:gd name="connsiteY175" fmla="*/ 4021282 h 5018809"/>
              <a:gd name="connsiteX176" fmla="*/ 5746173 w 6629918"/>
              <a:gd name="connsiteY176" fmla="*/ 4052454 h 5018809"/>
              <a:gd name="connsiteX177" fmla="*/ 5683827 w 6629918"/>
              <a:gd name="connsiteY177" fmla="*/ 4104409 h 5018809"/>
              <a:gd name="connsiteX178" fmla="*/ 5673436 w 6629918"/>
              <a:gd name="connsiteY178" fmla="*/ 4135582 h 5018809"/>
              <a:gd name="connsiteX179" fmla="*/ 5611091 w 6629918"/>
              <a:gd name="connsiteY179" fmla="*/ 4187536 h 5018809"/>
              <a:gd name="connsiteX180" fmla="*/ 5559136 w 6629918"/>
              <a:gd name="connsiteY180" fmla="*/ 4239491 h 5018809"/>
              <a:gd name="connsiteX181" fmla="*/ 5527963 w 6629918"/>
              <a:gd name="connsiteY181" fmla="*/ 4270663 h 5018809"/>
              <a:gd name="connsiteX182" fmla="*/ 5465618 w 6629918"/>
              <a:gd name="connsiteY182" fmla="*/ 4312227 h 5018809"/>
              <a:gd name="connsiteX183" fmla="*/ 5413663 w 6629918"/>
              <a:gd name="connsiteY183" fmla="*/ 4364182 h 5018809"/>
              <a:gd name="connsiteX184" fmla="*/ 5351318 w 6629918"/>
              <a:gd name="connsiteY184" fmla="*/ 4416136 h 5018809"/>
              <a:gd name="connsiteX185" fmla="*/ 5299363 w 6629918"/>
              <a:gd name="connsiteY185" fmla="*/ 4478482 h 5018809"/>
              <a:gd name="connsiteX186" fmla="*/ 5268191 w 6629918"/>
              <a:gd name="connsiteY186" fmla="*/ 4499263 h 5018809"/>
              <a:gd name="connsiteX187" fmla="*/ 5216236 w 6629918"/>
              <a:gd name="connsiteY187" fmla="*/ 4551218 h 5018809"/>
              <a:gd name="connsiteX188" fmla="*/ 5185063 w 6629918"/>
              <a:gd name="connsiteY188" fmla="*/ 4582391 h 5018809"/>
              <a:gd name="connsiteX189" fmla="*/ 5122718 w 6629918"/>
              <a:gd name="connsiteY189" fmla="*/ 4603172 h 5018809"/>
              <a:gd name="connsiteX190" fmla="*/ 4998027 w 6629918"/>
              <a:gd name="connsiteY190" fmla="*/ 4644736 h 5018809"/>
              <a:gd name="connsiteX191" fmla="*/ 4935682 w 6629918"/>
              <a:gd name="connsiteY191" fmla="*/ 4665518 h 5018809"/>
              <a:gd name="connsiteX192" fmla="*/ 4904509 w 6629918"/>
              <a:gd name="connsiteY192" fmla="*/ 4686300 h 5018809"/>
              <a:gd name="connsiteX193" fmla="*/ 4873336 w 6629918"/>
              <a:gd name="connsiteY193" fmla="*/ 4696691 h 5018809"/>
              <a:gd name="connsiteX194" fmla="*/ 4842163 w 6629918"/>
              <a:gd name="connsiteY194" fmla="*/ 4717472 h 5018809"/>
              <a:gd name="connsiteX195" fmla="*/ 4779818 w 6629918"/>
              <a:gd name="connsiteY195" fmla="*/ 4738254 h 5018809"/>
              <a:gd name="connsiteX196" fmla="*/ 4717473 w 6629918"/>
              <a:gd name="connsiteY196" fmla="*/ 4759036 h 5018809"/>
              <a:gd name="connsiteX197" fmla="*/ 4686300 w 6629918"/>
              <a:gd name="connsiteY197" fmla="*/ 4769427 h 5018809"/>
              <a:gd name="connsiteX198" fmla="*/ 4592782 w 6629918"/>
              <a:gd name="connsiteY198" fmla="*/ 4810991 h 5018809"/>
              <a:gd name="connsiteX199" fmla="*/ 4405745 w 6629918"/>
              <a:gd name="connsiteY199" fmla="*/ 4821382 h 5018809"/>
              <a:gd name="connsiteX200" fmla="*/ 4343400 w 6629918"/>
              <a:gd name="connsiteY200" fmla="*/ 4842163 h 5018809"/>
              <a:gd name="connsiteX201" fmla="*/ 4312227 w 6629918"/>
              <a:gd name="connsiteY201" fmla="*/ 4852554 h 5018809"/>
              <a:gd name="connsiteX202" fmla="*/ 4281054 w 6629918"/>
              <a:gd name="connsiteY202" fmla="*/ 4873336 h 5018809"/>
              <a:gd name="connsiteX203" fmla="*/ 4208318 w 6629918"/>
              <a:gd name="connsiteY203" fmla="*/ 4894118 h 5018809"/>
              <a:gd name="connsiteX204" fmla="*/ 4145973 w 6629918"/>
              <a:gd name="connsiteY204" fmla="*/ 4914900 h 5018809"/>
              <a:gd name="connsiteX205" fmla="*/ 4052454 w 6629918"/>
              <a:gd name="connsiteY205" fmla="*/ 4946072 h 5018809"/>
              <a:gd name="connsiteX206" fmla="*/ 4021282 w 6629918"/>
              <a:gd name="connsiteY206" fmla="*/ 4956463 h 5018809"/>
              <a:gd name="connsiteX207" fmla="*/ 3823854 w 6629918"/>
              <a:gd name="connsiteY207" fmla="*/ 4977245 h 5018809"/>
              <a:gd name="connsiteX208" fmla="*/ 3740727 w 6629918"/>
              <a:gd name="connsiteY208" fmla="*/ 4987636 h 5018809"/>
              <a:gd name="connsiteX209" fmla="*/ 3678382 w 6629918"/>
              <a:gd name="connsiteY209" fmla="*/ 4998027 h 5018809"/>
              <a:gd name="connsiteX210" fmla="*/ 3564082 w 6629918"/>
              <a:gd name="connsiteY210" fmla="*/ 5008418 h 5018809"/>
              <a:gd name="connsiteX211" fmla="*/ 3470563 w 6629918"/>
              <a:gd name="connsiteY211" fmla="*/ 5018809 h 5018809"/>
              <a:gd name="connsiteX212" fmla="*/ 3127663 w 6629918"/>
              <a:gd name="connsiteY212" fmla="*/ 5008418 h 5018809"/>
              <a:gd name="connsiteX213" fmla="*/ 3013363 w 6629918"/>
              <a:gd name="connsiteY213" fmla="*/ 4987636 h 5018809"/>
              <a:gd name="connsiteX214" fmla="*/ 2951018 w 6629918"/>
              <a:gd name="connsiteY214" fmla="*/ 4977245 h 5018809"/>
              <a:gd name="connsiteX215" fmla="*/ 2909454 w 6629918"/>
              <a:gd name="connsiteY215" fmla="*/ 4966854 h 5018809"/>
              <a:gd name="connsiteX216" fmla="*/ 2815936 w 6629918"/>
              <a:gd name="connsiteY216" fmla="*/ 4956463 h 5018809"/>
              <a:gd name="connsiteX217" fmla="*/ 2670463 w 6629918"/>
              <a:gd name="connsiteY217" fmla="*/ 4925291 h 5018809"/>
              <a:gd name="connsiteX218" fmla="*/ 2608118 w 6629918"/>
              <a:gd name="connsiteY218" fmla="*/ 4914900 h 5018809"/>
              <a:gd name="connsiteX219" fmla="*/ 2483427 w 6629918"/>
              <a:gd name="connsiteY219" fmla="*/ 4894118 h 5018809"/>
              <a:gd name="connsiteX220" fmla="*/ 2275609 w 6629918"/>
              <a:gd name="connsiteY220" fmla="*/ 4883727 h 5018809"/>
              <a:gd name="connsiteX221" fmla="*/ 2088573 w 6629918"/>
              <a:gd name="connsiteY221" fmla="*/ 4862945 h 5018809"/>
              <a:gd name="connsiteX222" fmla="*/ 2015836 w 6629918"/>
              <a:gd name="connsiteY222" fmla="*/ 4852554 h 5018809"/>
              <a:gd name="connsiteX223" fmla="*/ 1974273 w 6629918"/>
              <a:gd name="connsiteY223" fmla="*/ 4842163 h 5018809"/>
              <a:gd name="connsiteX224" fmla="*/ 1911927 w 6629918"/>
              <a:gd name="connsiteY224" fmla="*/ 4821382 h 5018809"/>
              <a:gd name="connsiteX225" fmla="*/ 1849582 w 6629918"/>
              <a:gd name="connsiteY225" fmla="*/ 4810991 h 5018809"/>
              <a:gd name="connsiteX226" fmla="*/ 1787236 w 6629918"/>
              <a:gd name="connsiteY226" fmla="*/ 4790209 h 5018809"/>
              <a:gd name="connsiteX227" fmla="*/ 1756063 w 6629918"/>
              <a:gd name="connsiteY227" fmla="*/ 4779818 h 5018809"/>
              <a:gd name="connsiteX228" fmla="*/ 1693718 w 6629918"/>
              <a:gd name="connsiteY228" fmla="*/ 4759036 h 5018809"/>
              <a:gd name="connsiteX229" fmla="*/ 1662545 w 6629918"/>
              <a:gd name="connsiteY229" fmla="*/ 4748645 h 5018809"/>
              <a:gd name="connsiteX230" fmla="*/ 1620982 w 6629918"/>
              <a:gd name="connsiteY230" fmla="*/ 4738254 h 5018809"/>
              <a:gd name="connsiteX231" fmla="*/ 1558636 w 6629918"/>
              <a:gd name="connsiteY231" fmla="*/ 4717472 h 5018809"/>
              <a:gd name="connsiteX232" fmla="*/ 1517073 w 6629918"/>
              <a:gd name="connsiteY232" fmla="*/ 4707082 h 5018809"/>
              <a:gd name="connsiteX233" fmla="*/ 1454727 w 6629918"/>
              <a:gd name="connsiteY233" fmla="*/ 4686300 h 5018809"/>
              <a:gd name="connsiteX234" fmla="*/ 1423554 w 6629918"/>
              <a:gd name="connsiteY234" fmla="*/ 4675909 h 5018809"/>
              <a:gd name="connsiteX235" fmla="*/ 1392382 w 6629918"/>
              <a:gd name="connsiteY235" fmla="*/ 4665518 h 5018809"/>
              <a:gd name="connsiteX236" fmla="*/ 1361209 w 6629918"/>
              <a:gd name="connsiteY236" fmla="*/ 4655127 h 5018809"/>
              <a:gd name="connsiteX237" fmla="*/ 1298863 w 6629918"/>
              <a:gd name="connsiteY237" fmla="*/ 4623954 h 5018809"/>
              <a:gd name="connsiteX238" fmla="*/ 1267691 w 6629918"/>
              <a:gd name="connsiteY238" fmla="*/ 4603172 h 5018809"/>
              <a:gd name="connsiteX239" fmla="*/ 1226127 w 6629918"/>
              <a:gd name="connsiteY239" fmla="*/ 4592782 h 5018809"/>
              <a:gd name="connsiteX240" fmla="*/ 1194954 w 6629918"/>
              <a:gd name="connsiteY240" fmla="*/ 4582391 h 5018809"/>
              <a:gd name="connsiteX241" fmla="*/ 1132609 w 6629918"/>
              <a:gd name="connsiteY241" fmla="*/ 4551218 h 5018809"/>
              <a:gd name="connsiteX242" fmla="*/ 1101436 w 6629918"/>
              <a:gd name="connsiteY242" fmla="*/ 4530436 h 5018809"/>
              <a:gd name="connsiteX243" fmla="*/ 1049482 w 6629918"/>
              <a:gd name="connsiteY243" fmla="*/ 4520045 h 5018809"/>
              <a:gd name="connsiteX244" fmla="*/ 1007918 w 6629918"/>
              <a:gd name="connsiteY244" fmla="*/ 4509654 h 5018809"/>
              <a:gd name="connsiteX245" fmla="*/ 945573 w 6629918"/>
              <a:gd name="connsiteY245" fmla="*/ 4488872 h 5018809"/>
              <a:gd name="connsiteX246" fmla="*/ 883227 w 6629918"/>
              <a:gd name="connsiteY246" fmla="*/ 4468091 h 5018809"/>
              <a:gd name="connsiteX247" fmla="*/ 820882 w 6629918"/>
              <a:gd name="connsiteY247" fmla="*/ 4447309 h 5018809"/>
              <a:gd name="connsiteX248" fmla="*/ 789709 w 6629918"/>
              <a:gd name="connsiteY248" fmla="*/ 4436918 h 5018809"/>
              <a:gd name="connsiteX249" fmla="*/ 665018 w 6629918"/>
              <a:gd name="connsiteY249" fmla="*/ 4353791 h 5018809"/>
              <a:gd name="connsiteX250" fmla="*/ 633845 w 6629918"/>
              <a:gd name="connsiteY250" fmla="*/ 4333009 h 5018809"/>
              <a:gd name="connsiteX251" fmla="*/ 571500 w 6629918"/>
              <a:gd name="connsiteY251" fmla="*/ 4301836 h 5018809"/>
              <a:gd name="connsiteX252" fmla="*/ 550718 w 6629918"/>
              <a:gd name="connsiteY252" fmla="*/ 4270663 h 5018809"/>
              <a:gd name="connsiteX253" fmla="*/ 519545 w 6629918"/>
              <a:gd name="connsiteY253" fmla="*/ 4249882 h 5018809"/>
              <a:gd name="connsiteX254" fmla="*/ 477982 w 6629918"/>
              <a:gd name="connsiteY254" fmla="*/ 4187536 h 5018809"/>
              <a:gd name="connsiteX255" fmla="*/ 446809 w 6629918"/>
              <a:gd name="connsiteY255" fmla="*/ 4156363 h 5018809"/>
              <a:gd name="connsiteX256" fmla="*/ 394854 w 6629918"/>
              <a:gd name="connsiteY256" fmla="*/ 4062845 h 5018809"/>
              <a:gd name="connsiteX257" fmla="*/ 363682 w 6629918"/>
              <a:gd name="connsiteY257" fmla="*/ 4031672 h 5018809"/>
              <a:gd name="connsiteX258" fmla="*/ 290945 w 6629918"/>
              <a:gd name="connsiteY258" fmla="*/ 3948545 h 5018809"/>
              <a:gd name="connsiteX259" fmla="*/ 249382 w 6629918"/>
              <a:gd name="connsiteY259" fmla="*/ 3886200 h 5018809"/>
              <a:gd name="connsiteX260" fmla="*/ 218209 w 6629918"/>
              <a:gd name="connsiteY260" fmla="*/ 3823854 h 5018809"/>
              <a:gd name="connsiteX261" fmla="*/ 176645 w 6629918"/>
              <a:gd name="connsiteY261" fmla="*/ 3761509 h 5018809"/>
              <a:gd name="connsiteX262" fmla="*/ 155863 w 6629918"/>
              <a:gd name="connsiteY262" fmla="*/ 3730336 h 5018809"/>
              <a:gd name="connsiteX263" fmla="*/ 135082 w 6629918"/>
              <a:gd name="connsiteY263" fmla="*/ 3667991 h 5018809"/>
              <a:gd name="connsiteX264" fmla="*/ 124691 w 6629918"/>
              <a:gd name="connsiteY264" fmla="*/ 3626427 h 5018809"/>
              <a:gd name="connsiteX265" fmla="*/ 103909 w 6629918"/>
              <a:gd name="connsiteY265" fmla="*/ 3564082 h 5018809"/>
              <a:gd name="connsiteX266" fmla="*/ 93518 w 6629918"/>
              <a:gd name="connsiteY266" fmla="*/ 3532909 h 5018809"/>
              <a:gd name="connsiteX267" fmla="*/ 51954 w 6629918"/>
              <a:gd name="connsiteY267" fmla="*/ 3439391 h 5018809"/>
              <a:gd name="connsiteX268" fmla="*/ 20782 w 6629918"/>
              <a:gd name="connsiteY268" fmla="*/ 3345872 h 5018809"/>
              <a:gd name="connsiteX269" fmla="*/ 10391 w 6629918"/>
              <a:gd name="connsiteY269" fmla="*/ 3314700 h 5018809"/>
              <a:gd name="connsiteX270" fmla="*/ 0 w 6629918"/>
              <a:gd name="connsiteY270" fmla="*/ 3283527 h 5018809"/>
              <a:gd name="connsiteX271" fmla="*/ 20782 w 6629918"/>
              <a:gd name="connsiteY271" fmla="*/ 2961409 h 5018809"/>
              <a:gd name="connsiteX272" fmla="*/ 51954 w 6629918"/>
              <a:gd name="connsiteY272" fmla="*/ 2867891 h 5018809"/>
              <a:gd name="connsiteX273" fmla="*/ 62345 w 6629918"/>
              <a:gd name="connsiteY273" fmla="*/ 2836718 h 5018809"/>
              <a:gd name="connsiteX274" fmla="*/ 72736 w 6629918"/>
              <a:gd name="connsiteY274" fmla="*/ 2753591 h 5018809"/>
              <a:gd name="connsiteX275" fmla="*/ 93518 w 6629918"/>
              <a:gd name="connsiteY275" fmla="*/ 2691245 h 5018809"/>
              <a:gd name="connsiteX276" fmla="*/ 103909 w 6629918"/>
              <a:gd name="connsiteY276" fmla="*/ 2660072 h 5018809"/>
              <a:gd name="connsiteX277" fmla="*/ 124691 w 6629918"/>
              <a:gd name="connsiteY277" fmla="*/ 2628900 h 5018809"/>
              <a:gd name="connsiteX278" fmla="*/ 145473 w 6629918"/>
              <a:gd name="connsiteY278" fmla="*/ 2566554 h 5018809"/>
              <a:gd name="connsiteX279" fmla="*/ 155863 w 6629918"/>
              <a:gd name="connsiteY279" fmla="*/ 2535382 h 5018809"/>
              <a:gd name="connsiteX280" fmla="*/ 197427 w 6629918"/>
              <a:gd name="connsiteY280" fmla="*/ 2473036 h 5018809"/>
              <a:gd name="connsiteX281" fmla="*/ 249382 w 6629918"/>
              <a:gd name="connsiteY281" fmla="*/ 2379518 h 5018809"/>
              <a:gd name="connsiteX282" fmla="*/ 280554 w 6629918"/>
              <a:gd name="connsiteY282" fmla="*/ 2369127 h 5018809"/>
              <a:gd name="connsiteX283" fmla="*/ 290945 w 6629918"/>
              <a:gd name="connsiteY283" fmla="*/ 2337954 h 5018809"/>
              <a:gd name="connsiteX284" fmla="*/ 353291 w 6629918"/>
              <a:gd name="connsiteY284" fmla="*/ 2286000 h 5018809"/>
              <a:gd name="connsiteX285" fmla="*/ 363682 w 6629918"/>
              <a:gd name="connsiteY285" fmla="*/ 2254827 h 5018809"/>
              <a:gd name="connsiteX286" fmla="*/ 426027 w 6629918"/>
              <a:gd name="connsiteY286" fmla="*/ 2213263 h 5018809"/>
              <a:gd name="connsiteX287" fmla="*/ 446809 w 6629918"/>
              <a:gd name="connsiteY287" fmla="*/ 2182091 h 5018809"/>
              <a:gd name="connsiteX288" fmla="*/ 509154 w 6629918"/>
              <a:gd name="connsiteY288" fmla="*/ 2140527 h 5018809"/>
              <a:gd name="connsiteX289" fmla="*/ 571500 w 6629918"/>
              <a:gd name="connsiteY289" fmla="*/ 2119745 h 5018809"/>
              <a:gd name="connsiteX290" fmla="*/ 602673 w 6629918"/>
              <a:gd name="connsiteY290" fmla="*/ 2098963 h 5018809"/>
              <a:gd name="connsiteX291" fmla="*/ 644236 w 6629918"/>
              <a:gd name="connsiteY291" fmla="*/ 2078182 h 5018809"/>
              <a:gd name="connsiteX292" fmla="*/ 706582 w 6629918"/>
              <a:gd name="connsiteY292" fmla="*/ 2057400 h 5018809"/>
              <a:gd name="connsiteX293" fmla="*/ 768927 w 6629918"/>
              <a:gd name="connsiteY293" fmla="*/ 2015836 h 5018809"/>
              <a:gd name="connsiteX294" fmla="*/ 831273 w 6629918"/>
              <a:gd name="connsiteY294" fmla="*/ 1995054 h 5018809"/>
              <a:gd name="connsiteX295" fmla="*/ 893618 w 6629918"/>
              <a:gd name="connsiteY295" fmla="*/ 1953491 h 5018809"/>
              <a:gd name="connsiteX296" fmla="*/ 1018309 w 6629918"/>
              <a:gd name="connsiteY296" fmla="*/ 1911927 h 5018809"/>
              <a:gd name="connsiteX297" fmla="*/ 1111827 w 6629918"/>
              <a:gd name="connsiteY297" fmla="*/ 1880754 h 5018809"/>
              <a:gd name="connsiteX298" fmla="*/ 1143000 w 6629918"/>
              <a:gd name="connsiteY298" fmla="*/ 1870363 h 5018809"/>
              <a:gd name="connsiteX299" fmla="*/ 1174173 w 6629918"/>
              <a:gd name="connsiteY299" fmla="*/ 1859972 h 5018809"/>
              <a:gd name="connsiteX300" fmla="*/ 1402773 w 6629918"/>
              <a:gd name="connsiteY300" fmla="*/ 1828800 h 5018809"/>
              <a:gd name="connsiteX301" fmla="*/ 1558636 w 6629918"/>
              <a:gd name="connsiteY301" fmla="*/ 1797627 h 5018809"/>
              <a:gd name="connsiteX302" fmla="*/ 1631373 w 6629918"/>
              <a:gd name="connsiteY302" fmla="*/ 1776845 h 5018809"/>
              <a:gd name="connsiteX303" fmla="*/ 1693718 w 6629918"/>
              <a:gd name="connsiteY303" fmla="*/ 1766454 h 5018809"/>
              <a:gd name="connsiteX304" fmla="*/ 1735282 w 6629918"/>
              <a:gd name="connsiteY304" fmla="*/ 1756063 h 5018809"/>
              <a:gd name="connsiteX305" fmla="*/ 1943100 w 6629918"/>
              <a:gd name="connsiteY305" fmla="*/ 1766454 h 5018809"/>
              <a:gd name="connsiteX306" fmla="*/ 2036618 w 6629918"/>
              <a:gd name="connsiteY306" fmla="*/ 1787236 h 5018809"/>
              <a:gd name="connsiteX307" fmla="*/ 2265218 w 6629918"/>
              <a:gd name="connsiteY307" fmla="*/ 1808018 h 5018809"/>
              <a:gd name="connsiteX308" fmla="*/ 2358736 w 6629918"/>
              <a:gd name="connsiteY308" fmla="*/ 1818409 h 5018809"/>
              <a:gd name="connsiteX309" fmla="*/ 2919845 w 6629918"/>
              <a:gd name="connsiteY309" fmla="*/ 1828800 h 5018809"/>
              <a:gd name="connsiteX310" fmla="*/ 3002973 w 6629918"/>
              <a:gd name="connsiteY310" fmla="*/ 1839191 h 5018809"/>
              <a:gd name="connsiteX311" fmla="*/ 3075709 w 6629918"/>
              <a:gd name="connsiteY311" fmla="*/ 1859972 h 5018809"/>
              <a:gd name="connsiteX312" fmla="*/ 3179618 w 6629918"/>
              <a:gd name="connsiteY312" fmla="*/ 1880754 h 5018809"/>
              <a:gd name="connsiteX313" fmla="*/ 3221182 w 6629918"/>
              <a:gd name="connsiteY313" fmla="*/ 1891145 h 5018809"/>
              <a:gd name="connsiteX314" fmla="*/ 3304309 w 6629918"/>
              <a:gd name="connsiteY314" fmla="*/ 1901536 h 5018809"/>
              <a:gd name="connsiteX315" fmla="*/ 3397827 w 6629918"/>
              <a:gd name="connsiteY315" fmla="*/ 1932709 h 5018809"/>
              <a:gd name="connsiteX316" fmla="*/ 3429000 w 6629918"/>
              <a:gd name="connsiteY316" fmla="*/ 1943100 h 5018809"/>
              <a:gd name="connsiteX317" fmla="*/ 3460173 w 6629918"/>
              <a:gd name="connsiteY317" fmla="*/ 1963882 h 5018809"/>
              <a:gd name="connsiteX318" fmla="*/ 3522518 w 6629918"/>
              <a:gd name="connsiteY318" fmla="*/ 1984663 h 5018809"/>
              <a:gd name="connsiteX319" fmla="*/ 3616036 w 6629918"/>
              <a:gd name="connsiteY319" fmla="*/ 2047009 h 5018809"/>
              <a:gd name="connsiteX320" fmla="*/ 3647209 w 6629918"/>
              <a:gd name="connsiteY320" fmla="*/ 2067791 h 5018809"/>
              <a:gd name="connsiteX321" fmla="*/ 3699163 w 6629918"/>
              <a:gd name="connsiteY321" fmla="*/ 2109354 h 5018809"/>
              <a:gd name="connsiteX322" fmla="*/ 3719945 w 6629918"/>
              <a:gd name="connsiteY322" fmla="*/ 2140527 h 5018809"/>
              <a:gd name="connsiteX323" fmla="*/ 3782291 w 6629918"/>
              <a:gd name="connsiteY323" fmla="*/ 2192482 h 5018809"/>
              <a:gd name="connsiteX324" fmla="*/ 3875809 w 6629918"/>
              <a:gd name="connsiteY324" fmla="*/ 2275609 h 5018809"/>
              <a:gd name="connsiteX325" fmla="*/ 3917373 w 6629918"/>
              <a:gd name="connsiteY325" fmla="*/ 2317172 h 5018809"/>
              <a:gd name="connsiteX326" fmla="*/ 3938154 w 6629918"/>
              <a:gd name="connsiteY326" fmla="*/ 2348345 h 5018809"/>
              <a:gd name="connsiteX327" fmla="*/ 3969327 w 6629918"/>
              <a:gd name="connsiteY327" fmla="*/ 2379518 h 5018809"/>
              <a:gd name="connsiteX328" fmla="*/ 4010891 w 6629918"/>
              <a:gd name="connsiteY328" fmla="*/ 2441863 h 5018809"/>
              <a:gd name="connsiteX329" fmla="*/ 4031673 w 6629918"/>
              <a:gd name="connsiteY329" fmla="*/ 2473036 h 5018809"/>
              <a:gd name="connsiteX330" fmla="*/ 4073236 w 6629918"/>
              <a:gd name="connsiteY330" fmla="*/ 2566554 h 5018809"/>
              <a:gd name="connsiteX331" fmla="*/ 4104409 w 6629918"/>
              <a:gd name="connsiteY331" fmla="*/ 2680854 h 5018809"/>
              <a:gd name="connsiteX332" fmla="*/ 4114800 w 6629918"/>
              <a:gd name="connsiteY332" fmla="*/ 2763982 h 5018809"/>
              <a:gd name="connsiteX333" fmla="*/ 4135582 w 6629918"/>
              <a:gd name="connsiteY333" fmla="*/ 2836718 h 5018809"/>
              <a:gd name="connsiteX334" fmla="*/ 4145973 w 6629918"/>
              <a:gd name="connsiteY334" fmla="*/ 2878282 h 5018809"/>
              <a:gd name="connsiteX335" fmla="*/ 4114800 w 6629918"/>
              <a:gd name="connsiteY335" fmla="*/ 3096491 h 5018809"/>
              <a:gd name="connsiteX336" fmla="*/ 4094018 w 6629918"/>
              <a:gd name="connsiteY336" fmla="*/ 3127663 h 5018809"/>
              <a:gd name="connsiteX337" fmla="*/ 4062845 w 6629918"/>
              <a:gd name="connsiteY337" fmla="*/ 3190009 h 5018809"/>
              <a:gd name="connsiteX338" fmla="*/ 4042063 w 6629918"/>
              <a:gd name="connsiteY338" fmla="*/ 3252354 h 5018809"/>
              <a:gd name="connsiteX339" fmla="*/ 3990109 w 6629918"/>
              <a:gd name="connsiteY339" fmla="*/ 3314700 h 5018809"/>
              <a:gd name="connsiteX340" fmla="*/ 3938154 w 6629918"/>
              <a:gd name="connsiteY340" fmla="*/ 3366654 h 5018809"/>
              <a:gd name="connsiteX341" fmla="*/ 3886200 w 6629918"/>
              <a:gd name="connsiteY341" fmla="*/ 3418609 h 5018809"/>
              <a:gd name="connsiteX342" fmla="*/ 3834245 w 6629918"/>
              <a:gd name="connsiteY342" fmla="*/ 3470563 h 5018809"/>
              <a:gd name="connsiteX343" fmla="*/ 3751118 w 6629918"/>
              <a:gd name="connsiteY343" fmla="*/ 3543300 h 5018809"/>
              <a:gd name="connsiteX344" fmla="*/ 3688773 w 6629918"/>
              <a:gd name="connsiteY344" fmla="*/ 3584863 h 5018809"/>
              <a:gd name="connsiteX345" fmla="*/ 3626427 w 6629918"/>
              <a:gd name="connsiteY345" fmla="*/ 3616036 h 5018809"/>
              <a:gd name="connsiteX346" fmla="*/ 3418609 w 6629918"/>
              <a:gd name="connsiteY346" fmla="*/ 3636818 h 5018809"/>
              <a:gd name="connsiteX347" fmla="*/ 3314700 w 6629918"/>
              <a:gd name="connsiteY347" fmla="*/ 3647209 h 5018809"/>
              <a:gd name="connsiteX348" fmla="*/ 3200400 w 6629918"/>
              <a:gd name="connsiteY348" fmla="*/ 3636818 h 5018809"/>
              <a:gd name="connsiteX349" fmla="*/ 3158836 w 6629918"/>
              <a:gd name="connsiteY349" fmla="*/ 3626427 h 5018809"/>
              <a:gd name="connsiteX350" fmla="*/ 3106882 w 6629918"/>
              <a:gd name="connsiteY350" fmla="*/ 3616036 h 5018809"/>
              <a:gd name="connsiteX351" fmla="*/ 3075709 w 6629918"/>
              <a:gd name="connsiteY351" fmla="*/ 3605645 h 5018809"/>
              <a:gd name="connsiteX352" fmla="*/ 3013363 w 6629918"/>
              <a:gd name="connsiteY352" fmla="*/ 3564082 h 5018809"/>
              <a:gd name="connsiteX353" fmla="*/ 2940627 w 6629918"/>
              <a:gd name="connsiteY353" fmla="*/ 3480954 h 5018809"/>
              <a:gd name="connsiteX354" fmla="*/ 2909454 w 6629918"/>
              <a:gd name="connsiteY354" fmla="*/ 3387436 h 5018809"/>
              <a:gd name="connsiteX355" fmla="*/ 2899063 w 6629918"/>
              <a:gd name="connsiteY355" fmla="*/ 3356263 h 5018809"/>
              <a:gd name="connsiteX356" fmla="*/ 2909454 w 6629918"/>
              <a:gd name="connsiteY356" fmla="*/ 3210791 h 5018809"/>
              <a:gd name="connsiteX357" fmla="*/ 2930236 w 6629918"/>
              <a:gd name="connsiteY357" fmla="*/ 3096491 h 5018809"/>
              <a:gd name="connsiteX358" fmla="*/ 2951018 w 6629918"/>
              <a:gd name="connsiteY358" fmla="*/ 3065318 h 5018809"/>
              <a:gd name="connsiteX359" fmla="*/ 2982191 w 6629918"/>
              <a:gd name="connsiteY359" fmla="*/ 3054927 h 5018809"/>
              <a:gd name="connsiteX360" fmla="*/ 3013363 w 6629918"/>
              <a:gd name="connsiteY360" fmla="*/ 2992582 h 5018809"/>
              <a:gd name="connsiteX361" fmla="*/ 3075709 w 6629918"/>
              <a:gd name="connsiteY361" fmla="*/ 2971800 h 5018809"/>
              <a:gd name="connsiteX362" fmla="*/ 3106882 w 6629918"/>
              <a:gd name="connsiteY362" fmla="*/ 2961409 h 5018809"/>
              <a:gd name="connsiteX363" fmla="*/ 3138054 w 6629918"/>
              <a:gd name="connsiteY363" fmla="*/ 2940627 h 5018809"/>
              <a:gd name="connsiteX364" fmla="*/ 3179618 w 6629918"/>
              <a:gd name="connsiteY364" fmla="*/ 2930236 h 5018809"/>
              <a:gd name="connsiteX365" fmla="*/ 3460173 w 6629918"/>
              <a:gd name="connsiteY365" fmla="*/ 2940627 h 5018809"/>
              <a:gd name="connsiteX366" fmla="*/ 3522518 w 6629918"/>
              <a:gd name="connsiteY366" fmla="*/ 2971800 h 5018809"/>
              <a:gd name="connsiteX367" fmla="*/ 3564082 w 6629918"/>
              <a:gd name="connsiteY367" fmla="*/ 3002972 h 501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6629918" h="5018809">
                <a:moveTo>
                  <a:pt x="748145" y="1028700"/>
                </a:moveTo>
                <a:cubicBezTo>
                  <a:pt x="772950" y="1018778"/>
                  <a:pt x="810521" y="1007888"/>
                  <a:pt x="831273" y="987136"/>
                </a:cubicBezTo>
                <a:cubicBezTo>
                  <a:pt x="840103" y="978305"/>
                  <a:pt x="843223" y="964794"/>
                  <a:pt x="852054" y="955963"/>
                </a:cubicBezTo>
                <a:cubicBezTo>
                  <a:pt x="860885" y="947132"/>
                  <a:pt x="873633" y="943177"/>
                  <a:pt x="883227" y="935182"/>
                </a:cubicBezTo>
                <a:cubicBezTo>
                  <a:pt x="894516" y="925775"/>
                  <a:pt x="904992" y="915298"/>
                  <a:pt x="914400" y="904009"/>
                </a:cubicBezTo>
                <a:cubicBezTo>
                  <a:pt x="922395" y="894415"/>
                  <a:pt x="925430" y="880638"/>
                  <a:pt x="935182" y="872836"/>
                </a:cubicBezTo>
                <a:cubicBezTo>
                  <a:pt x="943735" y="865994"/>
                  <a:pt x="955963" y="865909"/>
                  <a:pt x="966354" y="862445"/>
                </a:cubicBezTo>
                <a:cubicBezTo>
                  <a:pt x="1000991" y="810489"/>
                  <a:pt x="976744" y="838201"/>
                  <a:pt x="1049482" y="789709"/>
                </a:cubicBezTo>
                <a:lnTo>
                  <a:pt x="1080654" y="768927"/>
                </a:lnTo>
                <a:cubicBezTo>
                  <a:pt x="1119053" y="711329"/>
                  <a:pt x="1079466" y="756887"/>
                  <a:pt x="1132609" y="727363"/>
                </a:cubicBezTo>
                <a:cubicBezTo>
                  <a:pt x="1154442" y="715233"/>
                  <a:pt x="1194954" y="685800"/>
                  <a:pt x="1194954" y="685800"/>
                </a:cubicBezTo>
                <a:cubicBezTo>
                  <a:pt x="1201881" y="675409"/>
                  <a:pt x="1206338" y="662851"/>
                  <a:pt x="1215736" y="654627"/>
                </a:cubicBezTo>
                <a:cubicBezTo>
                  <a:pt x="1234533" y="638180"/>
                  <a:pt x="1278082" y="613063"/>
                  <a:pt x="1278082" y="613063"/>
                </a:cubicBezTo>
                <a:cubicBezTo>
                  <a:pt x="1285009" y="602672"/>
                  <a:pt x="1289112" y="589692"/>
                  <a:pt x="1298863" y="581891"/>
                </a:cubicBezTo>
                <a:cubicBezTo>
                  <a:pt x="1307416" y="575049"/>
                  <a:pt x="1320239" y="576398"/>
                  <a:pt x="1330036" y="571500"/>
                </a:cubicBezTo>
                <a:cubicBezTo>
                  <a:pt x="1341206" y="565915"/>
                  <a:pt x="1350818" y="557645"/>
                  <a:pt x="1361209" y="550718"/>
                </a:cubicBezTo>
                <a:cubicBezTo>
                  <a:pt x="1368136" y="540327"/>
                  <a:pt x="1371401" y="526164"/>
                  <a:pt x="1381991" y="519545"/>
                </a:cubicBezTo>
                <a:cubicBezTo>
                  <a:pt x="1400567" y="507935"/>
                  <a:pt x="1444336" y="498763"/>
                  <a:pt x="1444336" y="498763"/>
                </a:cubicBezTo>
                <a:cubicBezTo>
                  <a:pt x="1503896" y="409426"/>
                  <a:pt x="1424589" y="514562"/>
                  <a:pt x="1496291" y="457200"/>
                </a:cubicBezTo>
                <a:cubicBezTo>
                  <a:pt x="1506043" y="449399"/>
                  <a:pt x="1507321" y="433829"/>
                  <a:pt x="1517073" y="426027"/>
                </a:cubicBezTo>
                <a:cubicBezTo>
                  <a:pt x="1525626" y="419185"/>
                  <a:pt x="1538449" y="420534"/>
                  <a:pt x="1548245" y="415636"/>
                </a:cubicBezTo>
                <a:cubicBezTo>
                  <a:pt x="1559415" y="410051"/>
                  <a:pt x="1569824" y="402849"/>
                  <a:pt x="1579418" y="394854"/>
                </a:cubicBezTo>
                <a:cubicBezTo>
                  <a:pt x="1590707" y="385447"/>
                  <a:pt x="1597745" y="370818"/>
                  <a:pt x="1610591" y="363682"/>
                </a:cubicBezTo>
                <a:cubicBezTo>
                  <a:pt x="1629740" y="353044"/>
                  <a:pt x="1652154" y="349827"/>
                  <a:pt x="1672936" y="342900"/>
                </a:cubicBezTo>
                <a:cubicBezTo>
                  <a:pt x="1683327" y="339436"/>
                  <a:pt x="1694996" y="338585"/>
                  <a:pt x="1704109" y="332509"/>
                </a:cubicBezTo>
                <a:cubicBezTo>
                  <a:pt x="1724891" y="318654"/>
                  <a:pt x="1742759" y="298843"/>
                  <a:pt x="1766454" y="290945"/>
                </a:cubicBezTo>
                <a:cubicBezTo>
                  <a:pt x="1787236" y="284018"/>
                  <a:pt x="1810573" y="282314"/>
                  <a:pt x="1828800" y="270163"/>
                </a:cubicBezTo>
                <a:cubicBezTo>
                  <a:pt x="1900259" y="222524"/>
                  <a:pt x="1867450" y="236498"/>
                  <a:pt x="1922318" y="218209"/>
                </a:cubicBezTo>
                <a:cubicBezTo>
                  <a:pt x="1957351" y="165659"/>
                  <a:pt x="1924082" y="201741"/>
                  <a:pt x="1974273" y="176645"/>
                </a:cubicBezTo>
                <a:cubicBezTo>
                  <a:pt x="1985443" y="171060"/>
                  <a:pt x="1994033" y="160935"/>
                  <a:pt x="2005445" y="155863"/>
                </a:cubicBezTo>
                <a:cubicBezTo>
                  <a:pt x="2025463" y="146966"/>
                  <a:pt x="2067791" y="135082"/>
                  <a:pt x="2067791" y="135082"/>
                </a:cubicBezTo>
                <a:cubicBezTo>
                  <a:pt x="2117190" y="102148"/>
                  <a:pt x="2087116" y="118249"/>
                  <a:pt x="2161309" y="93518"/>
                </a:cubicBezTo>
                <a:lnTo>
                  <a:pt x="2192482" y="83127"/>
                </a:lnTo>
                <a:cubicBezTo>
                  <a:pt x="2202873" y="79663"/>
                  <a:pt x="2212850" y="74537"/>
                  <a:pt x="2223654" y="72736"/>
                </a:cubicBezTo>
                <a:cubicBezTo>
                  <a:pt x="2244436" y="69272"/>
                  <a:pt x="2265399" y="66760"/>
                  <a:pt x="2286000" y="62345"/>
                </a:cubicBezTo>
                <a:cubicBezTo>
                  <a:pt x="2313928" y="56360"/>
                  <a:pt x="2342031" y="50595"/>
                  <a:pt x="2369127" y="41563"/>
                </a:cubicBezTo>
                <a:cubicBezTo>
                  <a:pt x="2403845" y="29990"/>
                  <a:pt x="2402716" y="29481"/>
                  <a:pt x="2441863" y="20782"/>
                </a:cubicBezTo>
                <a:cubicBezTo>
                  <a:pt x="2512303" y="5129"/>
                  <a:pt x="2507085" y="9064"/>
                  <a:pt x="2597727" y="0"/>
                </a:cubicBezTo>
                <a:cubicBezTo>
                  <a:pt x="2677473" y="3987"/>
                  <a:pt x="2790745" y="3275"/>
                  <a:pt x="2878282" y="20782"/>
                </a:cubicBezTo>
                <a:cubicBezTo>
                  <a:pt x="2889022" y="22930"/>
                  <a:pt x="2898923" y="28163"/>
                  <a:pt x="2909454" y="31172"/>
                </a:cubicBezTo>
                <a:cubicBezTo>
                  <a:pt x="2923186" y="35095"/>
                  <a:pt x="2937339" y="37459"/>
                  <a:pt x="2951018" y="41563"/>
                </a:cubicBezTo>
                <a:cubicBezTo>
                  <a:pt x="2972000" y="47858"/>
                  <a:pt x="2992581" y="55418"/>
                  <a:pt x="3013363" y="62345"/>
                </a:cubicBezTo>
                <a:cubicBezTo>
                  <a:pt x="3023754" y="65809"/>
                  <a:pt x="3033910" y="70079"/>
                  <a:pt x="3044536" y="72736"/>
                </a:cubicBezTo>
                <a:cubicBezTo>
                  <a:pt x="3058391" y="76200"/>
                  <a:pt x="3072421" y="79023"/>
                  <a:pt x="3086100" y="83127"/>
                </a:cubicBezTo>
                <a:cubicBezTo>
                  <a:pt x="3107082" y="89422"/>
                  <a:pt x="3127663" y="96982"/>
                  <a:pt x="3148445" y="103909"/>
                </a:cubicBezTo>
                <a:lnTo>
                  <a:pt x="3210791" y="124691"/>
                </a:lnTo>
                <a:lnTo>
                  <a:pt x="3241963" y="135082"/>
                </a:lnTo>
                <a:lnTo>
                  <a:pt x="3273136" y="145472"/>
                </a:lnTo>
                <a:cubicBezTo>
                  <a:pt x="3283527" y="152399"/>
                  <a:pt x="3294715" y="158259"/>
                  <a:pt x="3304309" y="166254"/>
                </a:cubicBezTo>
                <a:cubicBezTo>
                  <a:pt x="3315598" y="175662"/>
                  <a:pt x="3323255" y="189276"/>
                  <a:pt x="3335482" y="197427"/>
                </a:cubicBezTo>
                <a:cubicBezTo>
                  <a:pt x="3344595" y="203503"/>
                  <a:pt x="3356263" y="204354"/>
                  <a:pt x="3366654" y="207818"/>
                </a:cubicBezTo>
                <a:cubicBezTo>
                  <a:pt x="3377045" y="218209"/>
                  <a:pt x="3388419" y="227702"/>
                  <a:pt x="3397827" y="238991"/>
                </a:cubicBezTo>
                <a:cubicBezTo>
                  <a:pt x="3405822" y="248585"/>
                  <a:pt x="3409778" y="261333"/>
                  <a:pt x="3418609" y="270163"/>
                </a:cubicBezTo>
                <a:cubicBezTo>
                  <a:pt x="3427440" y="278994"/>
                  <a:pt x="3439391" y="284018"/>
                  <a:pt x="3449782" y="290945"/>
                </a:cubicBezTo>
                <a:cubicBezTo>
                  <a:pt x="3456709" y="301336"/>
                  <a:pt x="3461733" y="313287"/>
                  <a:pt x="3470563" y="322118"/>
                </a:cubicBezTo>
                <a:cubicBezTo>
                  <a:pt x="3539841" y="391398"/>
                  <a:pt x="3467095" y="290940"/>
                  <a:pt x="3522518" y="374072"/>
                </a:cubicBezTo>
                <a:cubicBezTo>
                  <a:pt x="3540807" y="428940"/>
                  <a:pt x="3526833" y="396131"/>
                  <a:pt x="3574473" y="467591"/>
                </a:cubicBezTo>
                <a:cubicBezTo>
                  <a:pt x="3581400" y="477982"/>
                  <a:pt x="3591305" y="486916"/>
                  <a:pt x="3595254" y="498763"/>
                </a:cubicBezTo>
                <a:lnTo>
                  <a:pt x="3616036" y="561109"/>
                </a:lnTo>
                <a:cubicBezTo>
                  <a:pt x="3619500" y="571500"/>
                  <a:pt x="3623770" y="581656"/>
                  <a:pt x="3626427" y="592282"/>
                </a:cubicBezTo>
                <a:cubicBezTo>
                  <a:pt x="3642131" y="655095"/>
                  <a:pt x="3632303" y="620300"/>
                  <a:pt x="3657600" y="696191"/>
                </a:cubicBezTo>
                <a:lnTo>
                  <a:pt x="3667991" y="727363"/>
                </a:lnTo>
                <a:cubicBezTo>
                  <a:pt x="3680746" y="931442"/>
                  <a:pt x="3684928" y="905887"/>
                  <a:pt x="3667991" y="1143000"/>
                </a:cubicBezTo>
                <a:cubicBezTo>
                  <a:pt x="3666444" y="1164654"/>
                  <a:pt x="3653295" y="1194435"/>
                  <a:pt x="3647209" y="1215736"/>
                </a:cubicBezTo>
                <a:cubicBezTo>
                  <a:pt x="3643286" y="1229468"/>
                  <a:pt x="3640922" y="1243621"/>
                  <a:pt x="3636818" y="1257300"/>
                </a:cubicBezTo>
                <a:cubicBezTo>
                  <a:pt x="3630523" y="1278282"/>
                  <a:pt x="3621349" y="1298393"/>
                  <a:pt x="3616036" y="1319645"/>
                </a:cubicBezTo>
                <a:cubicBezTo>
                  <a:pt x="3612572" y="1333500"/>
                  <a:pt x="3611271" y="1348083"/>
                  <a:pt x="3605645" y="1361209"/>
                </a:cubicBezTo>
                <a:cubicBezTo>
                  <a:pt x="3600726" y="1372688"/>
                  <a:pt x="3591790" y="1381991"/>
                  <a:pt x="3584863" y="1392382"/>
                </a:cubicBezTo>
                <a:cubicBezTo>
                  <a:pt x="3558748" y="1470732"/>
                  <a:pt x="3597013" y="1377194"/>
                  <a:pt x="3543300" y="1444336"/>
                </a:cubicBezTo>
                <a:cubicBezTo>
                  <a:pt x="3536458" y="1452889"/>
                  <a:pt x="3539751" y="1466956"/>
                  <a:pt x="3532909" y="1475509"/>
                </a:cubicBezTo>
                <a:cubicBezTo>
                  <a:pt x="3513057" y="1500325"/>
                  <a:pt x="3495662" y="1494133"/>
                  <a:pt x="3470563" y="1506682"/>
                </a:cubicBezTo>
                <a:cubicBezTo>
                  <a:pt x="3459393" y="1512267"/>
                  <a:pt x="3450561" y="1521878"/>
                  <a:pt x="3439391" y="1527463"/>
                </a:cubicBezTo>
                <a:cubicBezTo>
                  <a:pt x="3429594" y="1532361"/>
                  <a:pt x="3418015" y="1532956"/>
                  <a:pt x="3408218" y="1537854"/>
                </a:cubicBezTo>
                <a:cubicBezTo>
                  <a:pt x="3397048" y="1543439"/>
                  <a:pt x="3388457" y="1553564"/>
                  <a:pt x="3377045" y="1558636"/>
                </a:cubicBezTo>
                <a:cubicBezTo>
                  <a:pt x="3357027" y="1567533"/>
                  <a:pt x="3314700" y="1579418"/>
                  <a:pt x="3314700" y="1579418"/>
                </a:cubicBezTo>
                <a:cubicBezTo>
                  <a:pt x="3286991" y="1575954"/>
                  <a:pt x="3259047" y="1574022"/>
                  <a:pt x="3231573" y="1569027"/>
                </a:cubicBezTo>
                <a:cubicBezTo>
                  <a:pt x="3220797" y="1567068"/>
                  <a:pt x="3209975" y="1563955"/>
                  <a:pt x="3200400" y="1558636"/>
                </a:cubicBezTo>
                <a:cubicBezTo>
                  <a:pt x="3144471" y="1527564"/>
                  <a:pt x="3144747" y="1523765"/>
                  <a:pt x="3106882" y="1485900"/>
                </a:cubicBezTo>
                <a:cubicBezTo>
                  <a:pt x="3099955" y="1465118"/>
                  <a:pt x="3098251" y="1441781"/>
                  <a:pt x="3086100" y="1423554"/>
                </a:cubicBezTo>
                <a:cubicBezTo>
                  <a:pt x="3072245" y="1402772"/>
                  <a:pt x="3052434" y="1384904"/>
                  <a:pt x="3044536" y="1361209"/>
                </a:cubicBezTo>
                <a:lnTo>
                  <a:pt x="3023754" y="1298863"/>
                </a:lnTo>
                <a:cubicBezTo>
                  <a:pt x="3027218" y="1219199"/>
                  <a:pt x="3028254" y="1139393"/>
                  <a:pt x="3034145" y="1059872"/>
                </a:cubicBezTo>
                <a:cubicBezTo>
                  <a:pt x="3035200" y="1045630"/>
                  <a:pt x="3040432" y="1031987"/>
                  <a:pt x="3044536" y="1018309"/>
                </a:cubicBezTo>
                <a:cubicBezTo>
                  <a:pt x="3050831" y="997327"/>
                  <a:pt x="3058391" y="976745"/>
                  <a:pt x="3065318" y="955963"/>
                </a:cubicBezTo>
                <a:lnTo>
                  <a:pt x="3086100" y="893618"/>
                </a:lnTo>
                <a:cubicBezTo>
                  <a:pt x="3089564" y="883227"/>
                  <a:pt x="3094343" y="873185"/>
                  <a:pt x="3096491" y="862445"/>
                </a:cubicBezTo>
                <a:cubicBezTo>
                  <a:pt x="3100549" y="842155"/>
                  <a:pt x="3114481" y="761327"/>
                  <a:pt x="3127663" y="748145"/>
                </a:cubicBezTo>
                <a:lnTo>
                  <a:pt x="3158836" y="716972"/>
                </a:lnTo>
                <a:cubicBezTo>
                  <a:pt x="3187517" y="630929"/>
                  <a:pt x="3167466" y="672857"/>
                  <a:pt x="3221182" y="592282"/>
                </a:cubicBezTo>
                <a:lnTo>
                  <a:pt x="3262745" y="529936"/>
                </a:lnTo>
                <a:lnTo>
                  <a:pt x="3293918" y="509154"/>
                </a:lnTo>
                <a:cubicBezTo>
                  <a:pt x="3352801" y="420832"/>
                  <a:pt x="3255816" y="557647"/>
                  <a:pt x="3377045" y="436418"/>
                </a:cubicBezTo>
                <a:cubicBezTo>
                  <a:pt x="3417049" y="396414"/>
                  <a:pt x="3395991" y="413396"/>
                  <a:pt x="3439391" y="384463"/>
                </a:cubicBezTo>
                <a:cubicBezTo>
                  <a:pt x="3477491" y="327314"/>
                  <a:pt x="3439391" y="375805"/>
                  <a:pt x="3491345" y="332509"/>
                </a:cubicBezTo>
                <a:cubicBezTo>
                  <a:pt x="3502634" y="323101"/>
                  <a:pt x="3510918" y="310358"/>
                  <a:pt x="3522518" y="301336"/>
                </a:cubicBezTo>
                <a:cubicBezTo>
                  <a:pt x="3542233" y="286002"/>
                  <a:pt x="3564081" y="273626"/>
                  <a:pt x="3584863" y="259772"/>
                </a:cubicBezTo>
                <a:cubicBezTo>
                  <a:pt x="3612977" y="241029"/>
                  <a:pt x="3624647" y="231390"/>
                  <a:pt x="3657600" y="218209"/>
                </a:cubicBezTo>
                <a:lnTo>
                  <a:pt x="3751118" y="187036"/>
                </a:lnTo>
                <a:lnTo>
                  <a:pt x="3782291" y="176645"/>
                </a:lnTo>
                <a:cubicBezTo>
                  <a:pt x="3792682" y="169718"/>
                  <a:pt x="3802051" y="160935"/>
                  <a:pt x="3813463" y="155863"/>
                </a:cubicBezTo>
                <a:cubicBezTo>
                  <a:pt x="3833481" y="146966"/>
                  <a:pt x="3855027" y="142009"/>
                  <a:pt x="3875809" y="135082"/>
                </a:cubicBezTo>
                <a:cubicBezTo>
                  <a:pt x="3886200" y="131618"/>
                  <a:pt x="3896178" y="126492"/>
                  <a:pt x="3906982" y="124691"/>
                </a:cubicBezTo>
                <a:cubicBezTo>
                  <a:pt x="3927764" y="121227"/>
                  <a:pt x="3948726" y="118714"/>
                  <a:pt x="3969327" y="114300"/>
                </a:cubicBezTo>
                <a:cubicBezTo>
                  <a:pt x="4117503" y="82548"/>
                  <a:pt x="4004488" y="105738"/>
                  <a:pt x="4083627" y="83127"/>
                </a:cubicBezTo>
                <a:cubicBezTo>
                  <a:pt x="4097359" y="79204"/>
                  <a:pt x="4111459" y="76659"/>
                  <a:pt x="4125191" y="72736"/>
                </a:cubicBezTo>
                <a:cubicBezTo>
                  <a:pt x="4169014" y="60215"/>
                  <a:pt x="4159671" y="55427"/>
                  <a:pt x="4218709" y="51954"/>
                </a:cubicBezTo>
                <a:cubicBezTo>
                  <a:pt x="4315585" y="46255"/>
                  <a:pt x="4412661" y="44692"/>
                  <a:pt x="4509654" y="41563"/>
                </a:cubicBezTo>
                <a:lnTo>
                  <a:pt x="4862945" y="31172"/>
                </a:lnTo>
                <a:cubicBezTo>
                  <a:pt x="5004903" y="35751"/>
                  <a:pt x="5125368" y="27875"/>
                  <a:pt x="5257800" y="51954"/>
                </a:cubicBezTo>
                <a:cubicBezTo>
                  <a:pt x="5292346" y="58235"/>
                  <a:pt x="5329179" y="72284"/>
                  <a:pt x="5361709" y="83127"/>
                </a:cubicBezTo>
                <a:lnTo>
                  <a:pt x="5424054" y="103909"/>
                </a:lnTo>
                <a:lnTo>
                  <a:pt x="5486400" y="124691"/>
                </a:lnTo>
                <a:cubicBezTo>
                  <a:pt x="5496791" y="128155"/>
                  <a:pt x="5508459" y="129006"/>
                  <a:pt x="5517573" y="135082"/>
                </a:cubicBezTo>
                <a:cubicBezTo>
                  <a:pt x="5527964" y="142009"/>
                  <a:pt x="5537333" y="150791"/>
                  <a:pt x="5548745" y="155863"/>
                </a:cubicBezTo>
                <a:cubicBezTo>
                  <a:pt x="5568763" y="164760"/>
                  <a:pt x="5590309" y="169718"/>
                  <a:pt x="5611091" y="176645"/>
                </a:cubicBezTo>
                <a:cubicBezTo>
                  <a:pt x="5621482" y="180109"/>
                  <a:pt x="5631637" y="184380"/>
                  <a:pt x="5642263" y="187036"/>
                </a:cubicBezTo>
                <a:cubicBezTo>
                  <a:pt x="5656118" y="190500"/>
                  <a:pt x="5670148" y="193323"/>
                  <a:pt x="5683827" y="197427"/>
                </a:cubicBezTo>
                <a:cubicBezTo>
                  <a:pt x="5704809" y="203722"/>
                  <a:pt x="5725391" y="211282"/>
                  <a:pt x="5746173" y="218209"/>
                </a:cubicBezTo>
                <a:lnTo>
                  <a:pt x="5839691" y="249382"/>
                </a:lnTo>
                <a:cubicBezTo>
                  <a:pt x="5839695" y="249383"/>
                  <a:pt x="5902033" y="270161"/>
                  <a:pt x="5902036" y="270163"/>
                </a:cubicBezTo>
                <a:cubicBezTo>
                  <a:pt x="5922818" y="284018"/>
                  <a:pt x="5946721" y="294066"/>
                  <a:pt x="5964382" y="311727"/>
                </a:cubicBezTo>
                <a:cubicBezTo>
                  <a:pt x="5991921" y="339266"/>
                  <a:pt x="6020816" y="376312"/>
                  <a:pt x="6057900" y="394854"/>
                </a:cubicBezTo>
                <a:cubicBezTo>
                  <a:pt x="6067697" y="399752"/>
                  <a:pt x="6078682" y="401781"/>
                  <a:pt x="6089073" y="405245"/>
                </a:cubicBezTo>
                <a:cubicBezTo>
                  <a:pt x="6109855" y="419100"/>
                  <a:pt x="6137563" y="426027"/>
                  <a:pt x="6151418" y="446809"/>
                </a:cubicBezTo>
                <a:cubicBezTo>
                  <a:pt x="6180380" y="490251"/>
                  <a:pt x="6187531" y="509808"/>
                  <a:pt x="6224154" y="540327"/>
                </a:cubicBezTo>
                <a:cubicBezTo>
                  <a:pt x="6233748" y="548322"/>
                  <a:pt x="6244936" y="554182"/>
                  <a:pt x="6255327" y="561109"/>
                </a:cubicBezTo>
                <a:cubicBezTo>
                  <a:pt x="6258791" y="571500"/>
                  <a:pt x="6258876" y="583729"/>
                  <a:pt x="6265718" y="592282"/>
                </a:cubicBezTo>
                <a:cubicBezTo>
                  <a:pt x="6273519" y="602034"/>
                  <a:pt x="6287297" y="605068"/>
                  <a:pt x="6296891" y="613063"/>
                </a:cubicBezTo>
                <a:cubicBezTo>
                  <a:pt x="6308180" y="622470"/>
                  <a:pt x="6317672" y="633845"/>
                  <a:pt x="6328063" y="644236"/>
                </a:cubicBezTo>
                <a:cubicBezTo>
                  <a:pt x="6354180" y="722587"/>
                  <a:pt x="6318951" y="626013"/>
                  <a:pt x="6359236" y="706582"/>
                </a:cubicBezTo>
                <a:cubicBezTo>
                  <a:pt x="6364134" y="716378"/>
                  <a:pt x="6364729" y="727958"/>
                  <a:pt x="6369627" y="737754"/>
                </a:cubicBezTo>
                <a:cubicBezTo>
                  <a:pt x="6375212" y="748924"/>
                  <a:pt x="6384824" y="757757"/>
                  <a:pt x="6390409" y="768927"/>
                </a:cubicBezTo>
                <a:cubicBezTo>
                  <a:pt x="6395307" y="778724"/>
                  <a:pt x="6397918" y="789533"/>
                  <a:pt x="6400800" y="800100"/>
                </a:cubicBezTo>
                <a:cubicBezTo>
                  <a:pt x="6408315" y="827655"/>
                  <a:pt x="6412550" y="856131"/>
                  <a:pt x="6421582" y="883227"/>
                </a:cubicBezTo>
                <a:lnTo>
                  <a:pt x="6473536" y="1039091"/>
                </a:lnTo>
                <a:lnTo>
                  <a:pt x="6525491" y="1194954"/>
                </a:lnTo>
                <a:lnTo>
                  <a:pt x="6535882" y="1226127"/>
                </a:lnTo>
                <a:lnTo>
                  <a:pt x="6546273" y="1257300"/>
                </a:lnTo>
                <a:cubicBezTo>
                  <a:pt x="6549736" y="1281545"/>
                  <a:pt x="6551156" y="1306172"/>
                  <a:pt x="6556663" y="1330036"/>
                </a:cubicBezTo>
                <a:cubicBezTo>
                  <a:pt x="6587840" y="1465142"/>
                  <a:pt x="6567052" y="1340416"/>
                  <a:pt x="6587836" y="1423554"/>
                </a:cubicBezTo>
                <a:cubicBezTo>
                  <a:pt x="6591300" y="1437409"/>
                  <a:pt x="6594123" y="1451439"/>
                  <a:pt x="6598227" y="1465118"/>
                </a:cubicBezTo>
                <a:cubicBezTo>
                  <a:pt x="6604522" y="1486100"/>
                  <a:pt x="6619009" y="1527463"/>
                  <a:pt x="6619009" y="1527463"/>
                </a:cubicBezTo>
                <a:cubicBezTo>
                  <a:pt x="6625127" y="1839494"/>
                  <a:pt x="6640153" y="2000737"/>
                  <a:pt x="6619009" y="2275609"/>
                </a:cubicBezTo>
                <a:cubicBezTo>
                  <a:pt x="6617166" y="2299572"/>
                  <a:pt x="6603725" y="2344387"/>
                  <a:pt x="6598227" y="2369127"/>
                </a:cubicBezTo>
                <a:cubicBezTo>
                  <a:pt x="6594396" y="2386368"/>
                  <a:pt x="6590995" y="2403706"/>
                  <a:pt x="6587836" y="2421082"/>
                </a:cubicBezTo>
                <a:cubicBezTo>
                  <a:pt x="6584067" y="2441810"/>
                  <a:pt x="6582555" y="2462988"/>
                  <a:pt x="6577445" y="2483427"/>
                </a:cubicBezTo>
                <a:cubicBezTo>
                  <a:pt x="6572132" y="2504679"/>
                  <a:pt x="6556663" y="2545772"/>
                  <a:pt x="6556663" y="2545772"/>
                </a:cubicBezTo>
                <a:cubicBezTo>
                  <a:pt x="6543175" y="2640196"/>
                  <a:pt x="6554018" y="2595273"/>
                  <a:pt x="6525491" y="2680854"/>
                </a:cubicBezTo>
                <a:cubicBezTo>
                  <a:pt x="6522027" y="2691245"/>
                  <a:pt x="6521176" y="2702913"/>
                  <a:pt x="6515100" y="2712027"/>
                </a:cubicBezTo>
                <a:cubicBezTo>
                  <a:pt x="6494783" y="2742502"/>
                  <a:pt x="6492531" y="2739957"/>
                  <a:pt x="6483927" y="2774372"/>
                </a:cubicBezTo>
                <a:cubicBezTo>
                  <a:pt x="6454552" y="2891872"/>
                  <a:pt x="6497339" y="2754917"/>
                  <a:pt x="6452754" y="2888672"/>
                </a:cubicBezTo>
                <a:cubicBezTo>
                  <a:pt x="6449290" y="2899063"/>
                  <a:pt x="6448438" y="2910731"/>
                  <a:pt x="6442363" y="2919845"/>
                </a:cubicBezTo>
                <a:cubicBezTo>
                  <a:pt x="6423682" y="2947868"/>
                  <a:pt x="6418361" y="2949926"/>
                  <a:pt x="6411191" y="2982191"/>
                </a:cubicBezTo>
                <a:cubicBezTo>
                  <a:pt x="6383207" y="3108117"/>
                  <a:pt x="6422010" y="2980906"/>
                  <a:pt x="6380018" y="3106882"/>
                </a:cubicBezTo>
                <a:lnTo>
                  <a:pt x="6369627" y="3138054"/>
                </a:lnTo>
                <a:cubicBezTo>
                  <a:pt x="6366163" y="3148445"/>
                  <a:pt x="6365312" y="3160113"/>
                  <a:pt x="6359236" y="3169227"/>
                </a:cubicBezTo>
                <a:cubicBezTo>
                  <a:pt x="6352309" y="3179618"/>
                  <a:pt x="6343526" y="3188988"/>
                  <a:pt x="6338454" y="3200400"/>
                </a:cubicBezTo>
                <a:cubicBezTo>
                  <a:pt x="6329557" y="3220418"/>
                  <a:pt x="6329824" y="3244518"/>
                  <a:pt x="6317673" y="3262745"/>
                </a:cubicBezTo>
                <a:lnTo>
                  <a:pt x="6276109" y="3325091"/>
                </a:lnTo>
                <a:lnTo>
                  <a:pt x="6255327" y="3356263"/>
                </a:lnTo>
                <a:cubicBezTo>
                  <a:pt x="6237038" y="3411130"/>
                  <a:pt x="6251011" y="3378325"/>
                  <a:pt x="6203373" y="3449782"/>
                </a:cubicBezTo>
                <a:lnTo>
                  <a:pt x="6182591" y="3480954"/>
                </a:lnTo>
                <a:cubicBezTo>
                  <a:pt x="6179127" y="3491345"/>
                  <a:pt x="6178276" y="3503013"/>
                  <a:pt x="6172200" y="3512127"/>
                </a:cubicBezTo>
                <a:cubicBezTo>
                  <a:pt x="6164049" y="3524354"/>
                  <a:pt x="6150435" y="3532011"/>
                  <a:pt x="6141027" y="3543300"/>
                </a:cubicBezTo>
                <a:cubicBezTo>
                  <a:pt x="6133032" y="3552894"/>
                  <a:pt x="6127172" y="3564081"/>
                  <a:pt x="6120245" y="3574472"/>
                </a:cubicBezTo>
                <a:cubicBezTo>
                  <a:pt x="6111794" y="3599824"/>
                  <a:pt x="6109215" y="3616676"/>
                  <a:pt x="6089073" y="3636818"/>
                </a:cubicBezTo>
                <a:cubicBezTo>
                  <a:pt x="6080242" y="3645649"/>
                  <a:pt x="6068291" y="3650673"/>
                  <a:pt x="6057900" y="3657600"/>
                </a:cubicBezTo>
                <a:cubicBezTo>
                  <a:pt x="6050973" y="3667991"/>
                  <a:pt x="6042703" y="3677602"/>
                  <a:pt x="6037118" y="3688772"/>
                </a:cubicBezTo>
                <a:cubicBezTo>
                  <a:pt x="6032220" y="3698569"/>
                  <a:pt x="6033569" y="3711392"/>
                  <a:pt x="6026727" y="3719945"/>
                </a:cubicBezTo>
                <a:cubicBezTo>
                  <a:pt x="6018926" y="3729697"/>
                  <a:pt x="6005945" y="3733800"/>
                  <a:pt x="5995554" y="3740727"/>
                </a:cubicBezTo>
                <a:cubicBezTo>
                  <a:pt x="5947064" y="3813463"/>
                  <a:pt x="5974773" y="3789218"/>
                  <a:pt x="5922818" y="3823854"/>
                </a:cubicBezTo>
                <a:cubicBezTo>
                  <a:pt x="5915891" y="3834245"/>
                  <a:pt x="5907621" y="3843857"/>
                  <a:pt x="5902036" y="3855027"/>
                </a:cubicBezTo>
                <a:cubicBezTo>
                  <a:pt x="5897138" y="3864824"/>
                  <a:pt x="5897721" y="3877086"/>
                  <a:pt x="5891645" y="3886200"/>
                </a:cubicBezTo>
                <a:cubicBezTo>
                  <a:pt x="5883494" y="3898427"/>
                  <a:pt x="5869495" y="3905773"/>
                  <a:pt x="5860473" y="3917372"/>
                </a:cubicBezTo>
                <a:cubicBezTo>
                  <a:pt x="5845139" y="3937088"/>
                  <a:pt x="5839691" y="3965863"/>
                  <a:pt x="5818909" y="3979718"/>
                </a:cubicBezTo>
                <a:lnTo>
                  <a:pt x="5756563" y="4021282"/>
                </a:lnTo>
                <a:cubicBezTo>
                  <a:pt x="5753100" y="4031673"/>
                  <a:pt x="5752248" y="4043341"/>
                  <a:pt x="5746173" y="4052454"/>
                </a:cubicBezTo>
                <a:cubicBezTo>
                  <a:pt x="5730172" y="4076456"/>
                  <a:pt x="5706829" y="4089074"/>
                  <a:pt x="5683827" y="4104409"/>
                </a:cubicBezTo>
                <a:cubicBezTo>
                  <a:pt x="5680363" y="4114800"/>
                  <a:pt x="5679512" y="4126469"/>
                  <a:pt x="5673436" y="4135582"/>
                </a:cubicBezTo>
                <a:cubicBezTo>
                  <a:pt x="5657436" y="4159581"/>
                  <a:pt x="5634091" y="4172202"/>
                  <a:pt x="5611091" y="4187536"/>
                </a:cubicBezTo>
                <a:cubicBezTo>
                  <a:pt x="5572992" y="4244685"/>
                  <a:pt x="5611090" y="4196197"/>
                  <a:pt x="5559136" y="4239491"/>
                </a:cubicBezTo>
                <a:cubicBezTo>
                  <a:pt x="5547847" y="4248898"/>
                  <a:pt x="5539562" y="4261641"/>
                  <a:pt x="5527963" y="4270663"/>
                </a:cubicBezTo>
                <a:cubicBezTo>
                  <a:pt x="5508248" y="4285997"/>
                  <a:pt x="5465618" y="4312227"/>
                  <a:pt x="5465618" y="4312227"/>
                </a:cubicBezTo>
                <a:cubicBezTo>
                  <a:pt x="5427518" y="4369377"/>
                  <a:pt x="5465618" y="4320886"/>
                  <a:pt x="5413663" y="4364182"/>
                </a:cubicBezTo>
                <a:cubicBezTo>
                  <a:pt x="5333656" y="4430854"/>
                  <a:pt x="5428716" y="4364538"/>
                  <a:pt x="5351318" y="4416136"/>
                </a:cubicBezTo>
                <a:cubicBezTo>
                  <a:pt x="5330884" y="4446787"/>
                  <a:pt x="5329366" y="4453480"/>
                  <a:pt x="5299363" y="4478482"/>
                </a:cubicBezTo>
                <a:cubicBezTo>
                  <a:pt x="5289769" y="4486477"/>
                  <a:pt x="5278582" y="4492336"/>
                  <a:pt x="5268191" y="4499263"/>
                </a:cubicBezTo>
                <a:cubicBezTo>
                  <a:pt x="5230091" y="4556414"/>
                  <a:pt x="5268191" y="4507922"/>
                  <a:pt x="5216236" y="4551218"/>
                </a:cubicBezTo>
                <a:cubicBezTo>
                  <a:pt x="5204947" y="4560626"/>
                  <a:pt x="5197909" y="4575254"/>
                  <a:pt x="5185063" y="4582391"/>
                </a:cubicBezTo>
                <a:cubicBezTo>
                  <a:pt x="5165914" y="4593029"/>
                  <a:pt x="5143500" y="4596245"/>
                  <a:pt x="5122718" y="4603172"/>
                </a:cubicBezTo>
                <a:lnTo>
                  <a:pt x="4998027" y="4644736"/>
                </a:lnTo>
                <a:cubicBezTo>
                  <a:pt x="4998026" y="4644736"/>
                  <a:pt x="4935683" y="4665517"/>
                  <a:pt x="4935682" y="4665518"/>
                </a:cubicBezTo>
                <a:cubicBezTo>
                  <a:pt x="4925291" y="4672445"/>
                  <a:pt x="4915679" y="4680715"/>
                  <a:pt x="4904509" y="4686300"/>
                </a:cubicBezTo>
                <a:cubicBezTo>
                  <a:pt x="4894712" y="4691198"/>
                  <a:pt x="4883133" y="4691793"/>
                  <a:pt x="4873336" y="4696691"/>
                </a:cubicBezTo>
                <a:cubicBezTo>
                  <a:pt x="4862166" y="4702276"/>
                  <a:pt x="4853575" y="4712400"/>
                  <a:pt x="4842163" y="4717472"/>
                </a:cubicBezTo>
                <a:cubicBezTo>
                  <a:pt x="4822145" y="4726369"/>
                  <a:pt x="4800600" y="4731327"/>
                  <a:pt x="4779818" y="4738254"/>
                </a:cubicBezTo>
                <a:lnTo>
                  <a:pt x="4717473" y="4759036"/>
                </a:lnTo>
                <a:cubicBezTo>
                  <a:pt x="4707082" y="4762500"/>
                  <a:pt x="4695414" y="4763351"/>
                  <a:pt x="4686300" y="4769427"/>
                </a:cubicBezTo>
                <a:cubicBezTo>
                  <a:pt x="4656126" y="4789543"/>
                  <a:pt x="4633250" y="4808743"/>
                  <a:pt x="4592782" y="4810991"/>
                </a:cubicBezTo>
                <a:lnTo>
                  <a:pt x="4405745" y="4821382"/>
                </a:lnTo>
                <a:lnTo>
                  <a:pt x="4343400" y="4842163"/>
                </a:lnTo>
                <a:cubicBezTo>
                  <a:pt x="4333009" y="4845627"/>
                  <a:pt x="4321341" y="4846478"/>
                  <a:pt x="4312227" y="4852554"/>
                </a:cubicBezTo>
                <a:cubicBezTo>
                  <a:pt x="4301836" y="4859481"/>
                  <a:pt x="4292224" y="4867751"/>
                  <a:pt x="4281054" y="4873336"/>
                </a:cubicBezTo>
                <a:cubicBezTo>
                  <a:pt x="4263592" y="4882067"/>
                  <a:pt x="4224966" y="4889123"/>
                  <a:pt x="4208318" y="4894118"/>
                </a:cubicBezTo>
                <a:cubicBezTo>
                  <a:pt x="4187336" y="4900413"/>
                  <a:pt x="4166755" y="4907973"/>
                  <a:pt x="4145973" y="4914900"/>
                </a:cubicBezTo>
                <a:lnTo>
                  <a:pt x="4052454" y="4946072"/>
                </a:lnTo>
                <a:cubicBezTo>
                  <a:pt x="4042063" y="4949535"/>
                  <a:pt x="4032150" y="4955104"/>
                  <a:pt x="4021282" y="4956463"/>
                </a:cubicBezTo>
                <a:cubicBezTo>
                  <a:pt x="3824747" y="4981030"/>
                  <a:pt x="4069325" y="4951406"/>
                  <a:pt x="3823854" y="4977245"/>
                </a:cubicBezTo>
                <a:cubicBezTo>
                  <a:pt x="3796083" y="4980168"/>
                  <a:pt x="3768371" y="4983687"/>
                  <a:pt x="3740727" y="4987636"/>
                </a:cubicBezTo>
                <a:cubicBezTo>
                  <a:pt x="3719870" y="4990616"/>
                  <a:pt x="3699306" y="4995565"/>
                  <a:pt x="3678382" y="4998027"/>
                </a:cubicBezTo>
                <a:cubicBezTo>
                  <a:pt x="3640387" y="5002497"/>
                  <a:pt x="3602149" y="5004611"/>
                  <a:pt x="3564082" y="5008418"/>
                </a:cubicBezTo>
                <a:cubicBezTo>
                  <a:pt x="3532873" y="5011539"/>
                  <a:pt x="3501736" y="5015345"/>
                  <a:pt x="3470563" y="5018809"/>
                </a:cubicBezTo>
                <a:lnTo>
                  <a:pt x="3127663" y="5008418"/>
                </a:lnTo>
                <a:cubicBezTo>
                  <a:pt x="3057228" y="5004896"/>
                  <a:pt x="3069102" y="4998784"/>
                  <a:pt x="3013363" y="4987636"/>
                </a:cubicBezTo>
                <a:cubicBezTo>
                  <a:pt x="2992704" y="4983504"/>
                  <a:pt x="2971677" y="4981377"/>
                  <a:pt x="2951018" y="4977245"/>
                </a:cubicBezTo>
                <a:cubicBezTo>
                  <a:pt x="2937014" y="4974444"/>
                  <a:pt x="2923569" y="4969026"/>
                  <a:pt x="2909454" y="4966854"/>
                </a:cubicBezTo>
                <a:cubicBezTo>
                  <a:pt x="2878454" y="4962085"/>
                  <a:pt x="2847109" y="4959927"/>
                  <a:pt x="2815936" y="4956463"/>
                </a:cubicBezTo>
                <a:cubicBezTo>
                  <a:pt x="2759166" y="4942270"/>
                  <a:pt x="2741230" y="4937086"/>
                  <a:pt x="2670463" y="4925291"/>
                </a:cubicBezTo>
                <a:cubicBezTo>
                  <a:pt x="2649681" y="4921827"/>
                  <a:pt x="2628777" y="4919032"/>
                  <a:pt x="2608118" y="4914900"/>
                </a:cubicBezTo>
                <a:cubicBezTo>
                  <a:pt x="2533498" y="4899976"/>
                  <a:pt x="2592388" y="4901901"/>
                  <a:pt x="2483427" y="4894118"/>
                </a:cubicBezTo>
                <a:cubicBezTo>
                  <a:pt x="2414244" y="4889176"/>
                  <a:pt x="2344815" y="4888341"/>
                  <a:pt x="2275609" y="4883727"/>
                </a:cubicBezTo>
                <a:cubicBezTo>
                  <a:pt x="2228095" y="4880559"/>
                  <a:pt x="2138708" y="4869630"/>
                  <a:pt x="2088573" y="4862945"/>
                </a:cubicBezTo>
                <a:cubicBezTo>
                  <a:pt x="2064296" y="4859708"/>
                  <a:pt x="2039933" y="4856935"/>
                  <a:pt x="2015836" y="4852554"/>
                </a:cubicBezTo>
                <a:cubicBezTo>
                  <a:pt x="2001786" y="4849999"/>
                  <a:pt x="1987951" y="4846266"/>
                  <a:pt x="1974273" y="4842163"/>
                </a:cubicBezTo>
                <a:cubicBezTo>
                  <a:pt x="1953291" y="4835868"/>
                  <a:pt x="1933535" y="4824983"/>
                  <a:pt x="1911927" y="4821382"/>
                </a:cubicBezTo>
                <a:cubicBezTo>
                  <a:pt x="1891145" y="4817918"/>
                  <a:pt x="1870021" y="4816101"/>
                  <a:pt x="1849582" y="4810991"/>
                </a:cubicBezTo>
                <a:cubicBezTo>
                  <a:pt x="1828330" y="4805678"/>
                  <a:pt x="1808018" y="4797136"/>
                  <a:pt x="1787236" y="4790209"/>
                </a:cubicBezTo>
                <a:lnTo>
                  <a:pt x="1756063" y="4779818"/>
                </a:lnTo>
                <a:lnTo>
                  <a:pt x="1693718" y="4759036"/>
                </a:lnTo>
                <a:cubicBezTo>
                  <a:pt x="1683327" y="4755572"/>
                  <a:pt x="1673171" y="4751302"/>
                  <a:pt x="1662545" y="4748645"/>
                </a:cubicBezTo>
                <a:cubicBezTo>
                  <a:pt x="1648691" y="4745181"/>
                  <a:pt x="1634660" y="4742358"/>
                  <a:pt x="1620982" y="4738254"/>
                </a:cubicBezTo>
                <a:cubicBezTo>
                  <a:pt x="1600000" y="4731959"/>
                  <a:pt x="1579888" y="4722785"/>
                  <a:pt x="1558636" y="4717472"/>
                </a:cubicBezTo>
                <a:cubicBezTo>
                  <a:pt x="1544782" y="4714009"/>
                  <a:pt x="1530751" y="4711185"/>
                  <a:pt x="1517073" y="4707082"/>
                </a:cubicBezTo>
                <a:cubicBezTo>
                  <a:pt x="1496091" y="4700787"/>
                  <a:pt x="1475509" y="4693227"/>
                  <a:pt x="1454727" y="4686300"/>
                </a:cubicBezTo>
                <a:lnTo>
                  <a:pt x="1423554" y="4675909"/>
                </a:lnTo>
                <a:lnTo>
                  <a:pt x="1392382" y="4665518"/>
                </a:lnTo>
                <a:cubicBezTo>
                  <a:pt x="1381991" y="4662054"/>
                  <a:pt x="1370323" y="4661203"/>
                  <a:pt x="1361209" y="4655127"/>
                </a:cubicBezTo>
                <a:cubicBezTo>
                  <a:pt x="1320922" y="4628269"/>
                  <a:pt x="1341884" y="4638294"/>
                  <a:pt x="1298863" y="4623954"/>
                </a:cubicBezTo>
                <a:cubicBezTo>
                  <a:pt x="1288472" y="4617027"/>
                  <a:pt x="1279169" y="4608091"/>
                  <a:pt x="1267691" y="4603172"/>
                </a:cubicBezTo>
                <a:cubicBezTo>
                  <a:pt x="1254565" y="4597547"/>
                  <a:pt x="1239859" y="4596705"/>
                  <a:pt x="1226127" y="4592782"/>
                </a:cubicBezTo>
                <a:cubicBezTo>
                  <a:pt x="1215595" y="4589773"/>
                  <a:pt x="1205345" y="4585855"/>
                  <a:pt x="1194954" y="4582391"/>
                </a:cubicBezTo>
                <a:cubicBezTo>
                  <a:pt x="1105625" y="4522837"/>
                  <a:pt x="1218644" y="4594236"/>
                  <a:pt x="1132609" y="4551218"/>
                </a:cubicBezTo>
                <a:cubicBezTo>
                  <a:pt x="1121439" y="4545633"/>
                  <a:pt x="1113129" y="4534821"/>
                  <a:pt x="1101436" y="4530436"/>
                </a:cubicBezTo>
                <a:cubicBezTo>
                  <a:pt x="1084900" y="4524235"/>
                  <a:pt x="1066722" y="4523876"/>
                  <a:pt x="1049482" y="4520045"/>
                </a:cubicBezTo>
                <a:cubicBezTo>
                  <a:pt x="1035541" y="4516947"/>
                  <a:pt x="1021597" y="4513758"/>
                  <a:pt x="1007918" y="4509654"/>
                </a:cubicBezTo>
                <a:cubicBezTo>
                  <a:pt x="986936" y="4503359"/>
                  <a:pt x="966355" y="4495799"/>
                  <a:pt x="945573" y="4488872"/>
                </a:cubicBezTo>
                <a:lnTo>
                  <a:pt x="883227" y="4468091"/>
                </a:lnTo>
                <a:lnTo>
                  <a:pt x="820882" y="4447309"/>
                </a:lnTo>
                <a:cubicBezTo>
                  <a:pt x="810491" y="4443845"/>
                  <a:pt x="798823" y="4442994"/>
                  <a:pt x="789709" y="4436918"/>
                </a:cubicBezTo>
                <a:lnTo>
                  <a:pt x="665018" y="4353791"/>
                </a:lnTo>
                <a:cubicBezTo>
                  <a:pt x="654627" y="4346864"/>
                  <a:pt x="645693" y="4336958"/>
                  <a:pt x="633845" y="4333009"/>
                </a:cubicBezTo>
                <a:cubicBezTo>
                  <a:pt x="590825" y="4318669"/>
                  <a:pt x="611786" y="4328693"/>
                  <a:pt x="571500" y="4301836"/>
                </a:cubicBezTo>
                <a:cubicBezTo>
                  <a:pt x="564573" y="4291445"/>
                  <a:pt x="559549" y="4279494"/>
                  <a:pt x="550718" y="4270663"/>
                </a:cubicBezTo>
                <a:cubicBezTo>
                  <a:pt x="541887" y="4261833"/>
                  <a:pt x="527769" y="4259280"/>
                  <a:pt x="519545" y="4249882"/>
                </a:cubicBezTo>
                <a:cubicBezTo>
                  <a:pt x="503098" y="4231085"/>
                  <a:pt x="495643" y="4205197"/>
                  <a:pt x="477982" y="4187536"/>
                </a:cubicBezTo>
                <a:lnTo>
                  <a:pt x="446809" y="4156363"/>
                </a:lnTo>
                <a:cubicBezTo>
                  <a:pt x="433742" y="4117163"/>
                  <a:pt x="430584" y="4098576"/>
                  <a:pt x="394854" y="4062845"/>
                </a:cubicBezTo>
                <a:cubicBezTo>
                  <a:pt x="384463" y="4052454"/>
                  <a:pt x="372704" y="4043271"/>
                  <a:pt x="363682" y="4031672"/>
                </a:cubicBezTo>
                <a:cubicBezTo>
                  <a:pt x="298407" y="3947747"/>
                  <a:pt x="351291" y="3988776"/>
                  <a:pt x="290945" y="3948545"/>
                </a:cubicBezTo>
                <a:cubicBezTo>
                  <a:pt x="272684" y="3893762"/>
                  <a:pt x="292623" y="3938090"/>
                  <a:pt x="249382" y="3886200"/>
                </a:cubicBezTo>
                <a:cubicBezTo>
                  <a:pt x="203251" y="3830843"/>
                  <a:pt x="249453" y="3880093"/>
                  <a:pt x="218209" y="3823854"/>
                </a:cubicBezTo>
                <a:cubicBezTo>
                  <a:pt x="206079" y="3802021"/>
                  <a:pt x="190500" y="3782291"/>
                  <a:pt x="176645" y="3761509"/>
                </a:cubicBezTo>
                <a:lnTo>
                  <a:pt x="155863" y="3730336"/>
                </a:lnTo>
                <a:cubicBezTo>
                  <a:pt x="148936" y="3709554"/>
                  <a:pt x="140395" y="3689243"/>
                  <a:pt x="135082" y="3667991"/>
                </a:cubicBezTo>
                <a:cubicBezTo>
                  <a:pt x="131618" y="3654136"/>
                  <a:pt x="128795" y="3640106"/>
                  <a:pt x="124691" y="3626427"/>
                </a:cubicBezTo>
                <a:cubicBezTo>
                  <a:pt x="118396" y="3605445"/>
                  <a:pt x="110836" y="3584864"/>
                  <a:pt x="103909" y="3564082"/>
                </a:cubicBezTo>
                <a:cubicBezTo>
                  <a:pt x="100445" y="3553691"/>
                  <a:pt x="99594" y="3542023"/>
                  <a:pt x="93518" y="3532909"/>
                </a:cubicBezTo>
                <a:cubicBezTo>
                  <a:pt x="60585" y="3483509"/>
                  <a:pt x="76685" y="3513583"/>
                  <a:pt x="51954" y="3439391"/>
                </a:cubicBezTo>
                <a:lnTo>
                  <a:pt x="20782" y="3345872"/>
                </a:lnTo>
                <a:lnTo>
                  <a:pt x="10391" y="3314700"/>
                </a:lnTo>
                <a:lnTo>
                  <a:pt x="0" y="3283527"/>
                </a:lnTo>
                <a:cubicBezTo>
                  <a:pt x="2521" y="3217989"/>
                  <a:pt x="-5608" y="3058175"/>
                  <a:pt x="20782" y="2961409"/>
                </a:cubicBezTo>
                <a:cubicBezTo>
                  <a:pt x="20791" y="2961374"/>
                  <a:pt x="46753" y="2883495"/>
                  <a:pt x="51954" y="2867891"/>
                </a:cubicBezTo>
                <a:lnTo>
                  <a:pt x="62345" y="2836718"/>
                </a:lnTo>
                <a:cubicBezTo>
                  <a:pt x="65809" y="2809009"/>
                  <a:pt x="66885" y="2780896"/>
                  <a:pt x="72736" y="2753591"/>
                </a:cubicBezTo>
                <a:cubicBezTo>
                  <a:pt x="77326" y="2732171"/>
                  <a:pt x="86591" y="2712027"/>
                  <a:pt x="93518" y="2691245"/>
                </a:cubicBezTo>
                <a:cubicBezTo>
                  <a:pt x="96982" y="2680854"/>
                  <a:pt x="97833" y="2669185"/>
                  <a:pt x="103909" y="2660072"/>
                </a:cubicBezTo>
                <a:lnTo>
                  <a:pt x="124691" y="2628900"/>
                </a:lnTo>
                <a:lnTo>
                  <a:pt x="145473" y="2566554"/>
                </a:lnTo>
                <a:cubicBezTo>
                  <a:pt x="148936" y="2556163"/>
                  <a:pt x="149788" y="2544495"/>
                  <a:pt x="155863" y="2535382"/>
                </a:cubicBezTo>
                <a:cubicBezTo>
                  <a:pt x="169718" y="2514600"/>
                  <a:pt x="189529" y="2496731"/>
                  <a:pt x="197427" y="2473036"/>
                </a:cubicBezTo>
                <a:cubicBezTo>
                  <a:pt x="206576" y="2445588"/>
                  <a:pt x="222584" y="2388451"/>
                  <a:pt x="249382" y="2379518"/>
                </a:cubicBezTo>
                <a:lnTo>
                  <a:pt x="280554" y="2369127"/>
                </a:lnTo>
                <a:cubicBezTo>
                  <a:pt x="284018" y="2358736"/>
                  <a:pt x="284869" y="2347067"/>
                  <a:pt x="290945" y="2337954"/>
                </a:cubicBezTo>
                <a:cubicBezTo>
                  <a:pt x="306945" y="2313954"/>
                  <a:pt x="330290" y="2301334"/>
                  <a:pt x="353291" y="2286000"/>
                </a:cubicBezTo>
                <a:cubicBezTo>
                  <a:pt x="356755" y="2275609"/>
                  <a:pt x="355937" y="2262572"/>
                  <a:pt x="363682" y="2254827"/>
                </a:cubicBezTo>
                <a:cubicBezTo>
                  <a:pt x="381343" y="2237166"/>
                  <a:pt x="426027" y="2213263"/>
                  <a:pt x="426027" y="2213263"/>
                </a:cubicBezTo>
                <a:cubicBezTo>
                  <a:pt x="432954" y="2202872"/>
                  <a:pt x="437411" y="2190314"/>
                  <a:pt x="446809" y="2182091"/>
                </a:cubicBezTo>
                <a:cubicBezTo>
                  <a:pt x="465606" y="2165644"/>
                  <a:pt x="485459" y="2148425"/>
                  <a:pt x="509154" y="2140527"/>
                </a:cubicBezTo>
                <a:cubicBezTo>
                  <a:pt x="529936" y="2133600"/>
                  <a:pt x="553273" y="2131896"/>
                  <a:pt x="571500" y="2119745"/>
                </a:cubicBezTo>
                <a:cubicBezTo>
                  <a:pt x="581891" y="2112818"/>
                  <a:pt x="591830" y="2105159"/>
                  <a:pt x="602673" y="2098963"/>
                </a:cubicBezTo>
                <a:cubicBezTo>
                  <a:pt x="616122" y="2091278"/>
                  <a:pt x="629854" y="2083935"/>
                  <a:pt x="644236" y="2078182"/>
                </a:cubicBezTo>
                <a:cubicBezTo>
                  <a:pt x="664575" y="2070046"/>
                  <a:pt x="706582" y="2057400"/>
                  <a:pt x="706582" y="2057400"/>
                </a:cubicBezTo>
                <a:cubicBezTo>
                  <a:pt x="727364" y="2043545"/>
                  <a:pt x="745232" y="2023734"/>
                  <a:pt x="768927" y="2015836"/>
                </a:cubicBezTo>
                <a:lnTo>
                  <a:pt x="831273" y="1995054"/>
                </a:lnTo>
                <a:cubicBezTo>
                  <a:pt x="852055" y="1981200"/>
                  <a:pt x="869923" y="1961389"/>
                  <a:pt x="893618" y="1953491"/>
                </a:cubicBezTo>
                <a:lnTo>
                  <a:pt x="1018309" y="1911927"/>
                </a:lnTo>
                <a:lnTo>
                  <a:pt x="1111827" y="1880754"/>
                </a:lnTo>
                <a:lnTo>
                  <a:pt x="1143000" y="1870363"/>
                </a:lnTo>
                <a:cubicBezTo>
                  <a:pt x="1153391" y="1866899"/>
                  <a:pt x="1163330" y="1861521"/>
                  <a:pt x="1174173" y="1859972"/>
                </a:cubicBezTo>
                <a:cubicBezTo>
                  <a:pt x="1347289" y="1835242"/>
                  <a:pt x="1271040" y="1845267"/>
                  <a:pt x="1402773" y="1828800"/>
                </a:cubicBezTo>
                <a:cubicBezTo>
                  <a:pt x="1576971" y="1785250"/>
                  <a:pt x="1399907" y="1826487"/>
                  <a:pt x="1558636" y="1797627"/>
                </a:cubicBezTo>
                <a:cubicBezTo>
                  <a:pt x="1683103" y="1774996"/>
                  <a:pt x="1531218" y="1799102"/>
                  <a:pt x="1631373" y="1776845"/>
                </a:cubicBezTo>
                <a:cubicBezTo>
                  <a:pt x="1651940" y="1772275"/>
                  <a:pt x="1673059" y="1770586"/>
                  <a:pt x="1693718" y="1766454"/>
                </a:cubicBezTo>
                <a:cubicBezTo>
                  <a:pt x="1707722" y="1763653"/>
                  <a:pt x="1721427" y="1759527"/>
                  <a:pt x="1735282" y="1756063"/>
                </a:cubicBezTo>
                <a:cubicBezTo>
                  <a:pt x="1804555" y="1759527"/>
                  <a:pt x="1873945" y="1761134"/>
                  <a:pt x="1943100" y="1766454"/>
                </a:cubicBezTo>
                <a:cubicBezTo>
                  <a:pt x="2160521" y="1783179"/>
                  <a:pt x="1910453" y="1767826"/>
                  <a:pt x="2036618" y="1787236"/>
                </a:cubicBezTo>
                <a:cubicBezTo>
                  <a:pt x="2075452" y="1793211"/>
                  <a:pt x="2233535" y="1805001"/>
                  <a:pt x="2265218" y="1808018"/>
                </a:cubicBezTo>
                <a:cubicBezTo>
                  <a:pt x="2296441" y="1810992"/>
                  <a:pt x="2327387" y="1817414"/>
                  <a:pt x="2358736" y="1818409"/>
                </a:cubicBezTo>
                <a:cubicBezTo>
                  <a:pt x="2545710" y="1824345"/>
                  <a:pt x="2732809" y="1825336"/>
                  <a:pt x="2919845" y="1828800"/>
                </a:cubicBezTo>
                <a:cubicBezTo>
                  <a:pt x="2947554" y="1832264"/>
                  <a:pt x="2975428" y="1834600"/>
                  <a:pt x="3002973" y="1839191"/>
                </a:cubicBezTo>
                <a:cubicBezTo>
                  <a:pt x="3080585" y="1852126"/>
                  <a:pt x="3011489" y="1845152"/>
                  <a:pt x="3075709" y="1859972"/>
                </a:cubicBezTo>
                <a:cubicBezTo>
                  <a:pt x="3110127" y="1867914"/>
                  <a:pt x="3145350" y="1872187"/>
                  <a:pt x="3179618" y="1880754"/>
                </a:cubicBezTo>
                <a:cubicBezTo>
                  <a:pt x="3193473" y="1884218"/>
                  <a:pt x="3207095" y="1888797"/>
                  <a:pt x="3221182" y="1891145"/>
                </a:cubicBezTo>
                <a:cubicBezTo>
                  <a:pt x="3248727" y="1895736"/>
                  <a:pt x="3276600" y="1898072"/>
                  <a:pt x="3304309" y="1901536"/>
                </a:cubicBezTo>
                <a:lnTo>
                  <a:pt x="3397827" y="1932709"/>
                </a:lnTo>
                <a:cubicBezTo>
                  <a:pt x="3408218" y="1936173"/>
                  <a:pt x="3419886" y="1937024"/>
                  <a:pt x="3429000" y="1943100"/>
                </a:cubicBezTo>
                <a:cubicBezTo>
                  <a:pt x="3439391" y="1950027"/>
                  <a:pt x="3448761" y="1958810"/>
                  <a:pt x="3460173" y="1963882"/>
                </a:cubicBezTo>
                <a:cubicBezTo>
                  <a:pt x="3480191" y="1972779"/>
                  <a:pt x="3504291" y="1972512"/>
                  <a:pt x="3522518" y="1984663"/>
                </a:cubicBezTo>
                <a:lnTo>
                  <a:pt x="3616036" y="2047009"/>
                </a:lnTo>
                <a:lnTo>
                  <a:pt x="3647209" y="2067791"/>
                </a:lnTo>
                <a:cubicBezTo>
                  <a:pt x="3706770" y="2157129"/>
                  <a:pt x="3627461" y="2051992"/>
                  <a:pt x="3699163" y="2109354"/>
                </a:cubicBezTo>
                <a:cubicBezTo>
                  <a:pt x="3708915" y="2117156"/>
                  <a:pt x="3711950" y="2130933"/>
                  <a:pt x="3719945" y="2140527"/>
                </a:cubicBezTo>
                <a:cubicBezTo>
                  <a:pt x="3770709" y="2201444"/>
                  <a:pt x="3729746" y="2145775"/>
                  <a:pt x="3782291" y="2192482"/>
                </a:cubicBezTo>
                <a:cubicBezTo>
                  <a:pt x="3889055" y="2287383"/>
                  <a:pt x="3805060" y="2228443"/>
                  <a:pt x="3875809" y="2275609"/>
                </a:cubicBezTo>
                <a:cubicBezTo>
                  <a:pt x="3898481" y="2343625"/>
                  <a:pt x="3866992" y="2276867"/>
                  <a:pt x="3917373" y="2317172"/>
                </a:cubicBezTo>
                <a:cubicBezTo>
                  <a:pt x="3927125" y="2324973"/>
                  <a:pt x="3930159" y="2338751"/>
                  <a:pt x="3938154" y="2348345"/>
                </a:cubicBezTo>
                <a:cubicBezTo>
                  <a:pt x="3947561" y="2359634"/>
                  <a:pt x="3960305" y="2367918"/>
                  <a:pt x="3969327" y="2379518"/>
                </a:cubicBezTo>
                <a:cubicBezTo>
                  <a:pt x="3984661" y="2399233"/>
                  <a:pt x="3997036" y="2421081"/>
                  <a:pt x="4010891" y="2441863"/>
                </a:cubicBezTo>
                <a:lnTo>
                  <a:pt x="4031673" y="2473036"/>
                </a:lnTo>
                <a:cubicBezTo>
                  <a:pt x="4056403" y="2547229"/>
                  <a:pt x="4040302" y="2517155"/>
                  <a:pt x="4073236" y="2566554"/>
                </a:cubicBezTo>
                <a:cubicBezTo>
                  <a:pt x="4096674" y="2660308"/>
                  <a:pt x="4084986" y="2622586"/>
                  <a:pt x="4104409" y="2680854"/>
                </a:cubicBezTo>
                <a:cubicBezTo>
                  <a:pt x="4107873" y="2708563"/>
                  <a:pt x="4110209" y="2736437"/>
                  <a:pt x="4114800" y="2763982"/>
                </a:cubicBezTo>
                <a:cubicBezTo>
                  <a:pt x="4121296" y="2802960"/>
                  <a:pt x="4125700" y="2802130"/>
                  <a:pt x="4135582" y="2836718"/>
                </a:cubicBezTo>
                <a:cubicBezTo>
                  <a:pt x="4139505" y="2850450"/>
                  <a:pt x="4142509" y="2864427"/>
                  <a:pt x="4145973" y="2878282"/>
                </a:cubicBezTo>
                <a:cubicBezTo>
                  <a:pt x="4143963" y="2908438"/>
                  <a:pt x="4147909" y="3046829"/>
                  <a:pt x="4114800" y="3096491"/>
                </a:cubicBezTo>
                <a:lnTo>
                  <a:pt x="4094018" y="3127663"/>
                </a:lnTo>
                <a:cubicBezTo>
                  <a:pt x="4056124" y="3241346"/>
                  <a:pt x="4116559" y="3069155"/>
                  <a:pt x="4062845" y="3190009"/>
                </a:cubicBezTo>
                <a:cubicBezTo>
                  <a:pt x="4053948" y="3210027"/>
                  <a:pt x="4054214" y="3234127"/>
                  <a:pt x="4042063" y="3252354"/>
                </a:cubicBezTo>
                <a:cubicBezTo>
                  <a:pt x="3990476" y="3329738"/>
                  <a:pt x="4056771" y="3234707"/>
                  <a:pt x="3990109" y="3314700"/>
                </a:cubicBezTo>
                <a:cubicBezTo>
                  <a:pt x="3946814" y="3366653"/>
                  <a:pt x="3995304" y="3328554"/>
                  <a:pt x="3938154" y="3366654"/>
                </a:cubicBezTo>
                <a:cubicBezTo>
                  <a:pt x="3882741" y="3449777"/>
                  <a:pt x="3955469" y="3349340"/>
                  <a:pt x="3886200" y="3418609"/>
                </a:cubicBezTo>
                <a:cubicBezTo>
                  <a:pt x="3816931" y="3487878"/>
                  <a:pt x="3917368" y="3415150"/>
                  <a:pt x="3834245" y="3470563"/>
                </a:cubicBezTo>
                <a:cubicBezTo>
                  <a:pt x="3799609" y="3522518"/>
                  <a:pt x="3823854" y="3494809"/>
                  <a:pt x="3751118" y="3543300"/>
                </a:cubicBezTo>
                <a:lnTo>
                  <a:pt x="3688773" y="3584863"/>
                </a:lnTo>
                <a:cubicBezTo>
                  <a:pt x="3667046" y="3599348"/>
                  <a:pt x="3653170" y="3612548"/>
                  <a:pt x="3626427" y="3616036"/>
                </a:cubicBezTo>
                <a:cubicBezTo>
                  <a:pt x="3557394" y="3625040"/>
                  <a:pt x="3487882" y="3629891"/>
                  <a:pt x="3418609" y="3636818"/>
                </a:cubicBezTo>
                <a:lnTo>
                  <a:pt x="3314700" y="3647209"/>
                </a:lnTo>
                <a:cubicBezTo>
                  <a:pt x="3276600" y="3643745"/>
                  <a:pt x="3238322" y="3641874"/>
                  <a:pt x="3200400" y="3636818"/>
                </a:cubicBezTo>
                <a:cubicBezTo>
                  <a:pt x="3186244" y="3634931"/>
                  <a:pt x="3172777" y="3629525"/>
                  <a:pt x="3158836" y="3626427"/>
                </a:cubicBezTo>
                <a:cubicBezTo>
                  <a:pt x="3141596" y="3622596"/>
                  <a:pt x="3124016" y="3620319"/>
                  <a:pt x="3106882" y="3616036"/>
                </a:cubicBezTo>
                <a:cubicBezTo>
                  <a:pt x="3096256" y="3613379"/>
                  <a:pt x="3085284" y="3610964"/>
                  <a:pt x="3075709" y="3605645"/>
                </a:cubicBezTo>
                <a:cubicBezTo>
                  <a:pt x="3053875" y="3593515"/>
                  <a:pt x="3013363" y="3564082"/>
                  <a:pt x="3013363" y="3564082"/>
                </a:cubicBezTo>
                <a:cubicBezTo>
                  <a:pt x="2964873" y="3491345"/>
                  <a:pt x="2992582" y="3515591"/>
                  <a:pt x="2940627" y="3480954"/>
                </a:cubicBezTo>
                <a:lnTo>
                  <a:pt x="2909454" y="3387436"/>
                </a:lnTo>
                <a:lnTo>
                  <a:pt x="2899063" y="3356263"/>
                </a:lnTo>
                <a:cubicBezTo>
                  <a:pt x="2902527" y="3307772"/>
                  <a:pt x="2905053" y="3259206"/>
                  <a:pt x="2909454" y="3210791"/>
                </a:cubicBezTo>
                <a:cubicBezTo>
                  <a:pt x="2911842" y="3184522"/>
                  <a:pt x="2914686" y="3127591"/>
                  <a:pt x="2930236" y="3096491"/>
                </a:cubicBezTo>
                <a:cubicBezTo>
                  <a:pt x="2935821" y="3085321"/>
                  <a:pt x="2941266" y="3073119"/>
                  <a:pt x="2951018" y="3065318"/>
                </a:cubicBezTo>
                <a:cubicBezTo>
                  <a:pt x="2959571" y="3058476"/>
                  <a:pt x="2971800" y="3058391"/>
                  <a:pt x="2982191" y="3054927"/>
                </a:cubicBezTo>
                <a:cubicBezTo>
                  <a:pt x="2987852" y="3037943"/>
                  <a:pt x="2996401" y="3003183"/>
                  <a:pt x="3013363" y="2992582"/>
                </a:cubicBezTo>
                <a:cubicBezTo>
                  <a:pt x="3031939" y="2980972"/>
                  <a:pt x="3054927" y="2978727"/>
                  <a:pt x="3075709" y="2971800"/>
                </a:cubicBezTo>
                <a:lnTo>
                  <a:pt x="3106882" y="2961409"/>
                </a:lnTo>
                <a:cubicBezTo>
                  <a:pt x="3117273" y="2954482"/>
                  <a:pt x="3126576" y="2945546"/>
                  <a:pt x="3138054" y="2940627"/>
                </a:cubicBezTo>
                <a:cubicBezTo>
                  <a:pt x="3151180" y="2935001"/>
                  <a:pt x="3165337" y="2930236"/>
                  <a:pt x="3179618" y="2930236"/>
                </a:cubicBezTo>
                <a:cubicBezTo>
                  <a:pt x="3273200" y="2930236"/>
                  <a:pt x="3366655" y="2937163"/>
                  <a:pt x="3460173" y="2940627"/>
                </a:cubicBezTo>
                <a:cubicBezTo>
                  <a:pt x="3538527" y="2966746"/>
                  <a:pt x="3441943" y="2931512"/>
                  <a:pt x="3522518" y="2971800"/>
                </a:cubicBezTo>
                <a:cubicBezTo>
                  <a:pt x="3565319" y="2993200"/>
                  <a:pt x="3545766" y="2966342"/>
                  <a:pt x="3564082" y="300297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Picture 4" descr="http://www.eecs.berkeley.edu/~bh/ss-pics/alonz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002" y="1537449"/>
            <a:ext cx="1336824" cy="174753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Oval Callout 8"/>
          <p:cNvSpPr/>
          <p:nvPr/>
        </p:nvSpPr>
        <p:spPr>
          <a:xfrm>
            <a:off x="1259632" y="1424117"/>
            <a:ext cx="914400" cy="612648"/>
          </a:xfrm>
          <a:prstGeom prst="wedgeEllipseCallout">
            <a:avLst>
              <a:gd name="adj1" fmla="val -34583"/>
              <a:gd name="adj2" fmla="val 75560"/>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1494814" y="1268760"/>
            <a:ext cx="505267" cy="923330"/>
          </a:xfrm>
          <a:prstGeom prst="rect">
            <a:avLst/>
          </a:prstGeom>
        </p:spPr>
        <p:txBody>
          <a:bodyPr wrap="none">
            <a:spAutoFit/>
          </a:bodyPr>
          <a:lstStyle/>
          <a:p>
            <a:r>
              <a:rPr lang="el-GR" sz="5400" dirty="0">
                <a:solidFill>
                  <a:srgbClr val="F92672"/>
                </a:solidFill>
              </a:rPr>
              <a:t>λ</a:t>
            </a:r>
            <a:endParaRPr lang="sv-SE" dirty="0"/>
          </a:p>
        </p:txBody>
      </p:sp>
      <p:sp>
        <p:nvSpPr>
          <p:cNvPr id="11" name="TextBox 10"/>
          <p:cNvSpPr txBox="1"/>
          <p:nvPr/>
        </p:nvSpPr>
        <p:spPr>
          <a:xfrm>
            <a:off x="2771800" y="1640994"/>
            <a:ext cx="1031051" cy="707886"/>
          </a:xfrm>
          <a:prstGeom prst="rect">
            <a:avLst/>
          </a:prstGeom>
          <a:noFill/>
        </p:spPr>
        <p:txBody>
          <a:bodyPr wrap="none" rtlCol="0">
            <a:spAutoFit/>
          </a:bodyPr>
          <a:lstStyle/>
          <a:p>
            <a:r>
              <a:rPr lang="sv-SE" sz="4000" dirty="0" smtClean="0">
                <a:solidFill>
                  <a:srgbClr val="F92672"/>
                </a:solidFill>
              </a:rPr>
              <a:t>LISP</a:t>
            </a:r>
            <a:endParaRPr lang="sv-SE" dirty="0">
              <a:solidFill>
                <a:srgbClr val="F92672"/>
              </a:solidFill>
            </a:endParaRPr>
          </a:p>
        </p:txBody>
      </p:sp>
      <p:sp>
        <p:nvSpPr>
          <p:cNvPr id="12" name="TextBox 11"/>
          <p:cNvSpPr txBox="1"/>
          <p:nvPr/>
        </p:nvSpPr>
        <p:spPr>
          <a:xfrm>
            <a:off x="5808022" y="1124744"/>
            <a:ext cx="1572290" cy="707886"/>
          </a:xfrm>
          <a:prstGeom prst="rect">
            <a:avLst/>
          </a:prstGeom>
          <a:noFill/>
        </p:spPr>
        <p:txBody>
          <a:bodyPr wrap="none" rtlCol="0">
            <a:spAutoFit/>
          </a:bodyPr>
          <a:lstStyle/>
          <a:p>
            <a:r>
              <a:rPr lang="sv-SE" sz="4000" dirty="0" smtClean="0">
                <a:solidFill>
                  <a:srgbClr val="F92672"/>
                </a:solidFill>
              </a:rPr>
              <a:t>ISWIM</a:t>
            </a:r>
            <a:endParaRPr lang="sv-SE" dirty="0">
              <a:solidFill>
                <a:srgbClr val="F92672"/>
              </a:solidFill>
            </a:endParaRPr>
          </a:p>
        </p:txBody>
      </p:sp>
      <p:sp>
        <p:nvSpPr>
          <p:cNvPr id="13" name="TextBox 12"/>
          <p:cNvSpPr txBox="1"/>
          <p:nvPr/>
        </p:nvSpPr>
        <p:spPr>
          <a:xfrm>
            <a:off x="4617989" y="2289066"/>
            <a:ext cx="962123" cy="707886"/>
          </a:xfrm>
          <a:prstGeom prst="rect">
            <a:avLst/>
          </a:prstGeom>
          <a:noFill/>
        </p:spPr>
        <p:txBody>
          <a:bodyPr wrap="none" rtlCol="0">
            <a:spAutoFit/>
          </a:bodyPr>
          <a:lstStyle/>
          <a:p>
            <a:r>
              <a:rPr lang="sv-SE" sz="4000" dirty="0" smtClean="0">
                <a:solidFill>
                  <a:srgbClr val="F92672"/>
                </a:solidFill>
              </a:rPr>
              <a:t>APL</a:t>
            </a:r>
            <a:endParaRPr lang="sv-SE" dirty="0">
              <a:solidFill>
                <a:srgbClr val="F92672"/>
              </a:solidFill>
            </a:endParaRPr>
          </a:p>
        </p:txBody>
      </p:sp>
      <p:sp>
        <p:nvSpPr>
          <p:cNvPr id="14" name="TextBox 13"/>
          <p:cNvSpPr txBox="1"/>
          <p:nvPr/>
        </p:nvSpPr>
        <p:spPr>
          <a:xfrm>
            <a:off x="6744072" y="3124172"/>
            <a:ext cx="684803" cy="707886"/>
          </a:xfrm>
          <a:prstGeom prst="rect">
            <a:avLst/>
          </a:prstGeom>
          <a:noFill/>
        </p:spPr>
        <p:txBody>
          <a:bodyPr wrap="none" rtlCol="0">
            <a:spAutoFit/>
          </a:bodyPr>
          <a:lstStyle/>
          <a:p>
            <a:r>
              <a:rPr lang="sv-SE" sz="4000" dirty="0" smtClean="0">
                <a:solidFill>
                  <a:srgbClr val="F92672"/>
                </a:solidFill>
              </a:rPr>
              <a:t>FP</a:t>
            </a:r>
            <a:endParaRPr lang="sv-SE" dirty="0">
              <a:solidFill>
                <a:srgbClr val="F92672"/>
              </a:solidFill>
            </a:endParaRPr>
          </a:p>
        </p:txBody>
      </p:sp>
      <p:sp>
        <p:nvSpPr>
          <p:cNvPr id="15" name="TextBox 14"/>
          <p:cNvSpPr txBox="1"/>
          <p:nvPr/>
        </p:nvSpPr>
        <p:spPr>
          <a:xfrm>
            <a:off x="6934200" y="2114550"/>
            <a:ext cx="840295" cy="707886"/>
          </a:xfrm>
          <a:prstGeom prst="rect">
            <a:avLst/>
          </a:prstGeom>
          <a:noFill/>
        </p:spPr>
        <p:txBody>
          <a:bodyPr wrap="none" rtlCol="0">
            <a:spAutoFit/>
          </a:bodyPr>
          <a:lstStyle/>
          <a:p>
            <a:r>
              <a:rPr lang="sv-SE" sz="4000" dirty="0" smtClean="0">
                <a:solidFill>
                  <a:srgbClr val="F92672"/>
                </a:solidFill>
              </a:rPr>
              <a:t>ML</a:t>
            </a:r>
            <a:endParaRPr lang="sv-SE" dirty="0">
              <a:solidFill>
                <a:srgbClr val="F92672"/>
              </a:solidFill>
            </a:endParaRPr>
          </a:p>
        </p:txBody>
      </p:sp>
      <p:sp>
        <p:nvSpPr>
          <p:cNvPr id="16" name="TextBox 15"/>
          <p:cNvSpPr txBox="1"/>
          <p:nvPr/>
        </p:nvSpPr>
        <p:spPr>
          <a:xfrm>
            <a:off x="3117297" y="1412776"/>
            <a:ext cx="838090" cy="461665"/>
          </a:xfrm>
          <a:prstGeom prst="rect">
            <a:avLst/>
          </a:prstGeom>
          <a:noFill/>
        </p:spPr>
        <p:txBody>
          <a:bodyPr wrap="none" rtlCol="0">
            <a:spAutoFit/>
          </a:bodyPr>
          <a:lstStyle/>
          <a:p>
            <a:r>
              <a:rPr lang="sv-SE" sz="2400" b="1" dirty="0" smtClean="0">
                <a:solidFill>
                  <a:srgbClr val="800000"/>
                </a:solidFill>
              </a:rPr>
              <a:t>1958</a:t>
            </a:r>
          </a:p>
        </p:txBody>
      </p:sp>
      <p:sp>
        <p:nvSpPr>
          <p:cNvPr id="17" name="TextBox 16"/>
          <p:cNvSpPr txBox="1"/>
          <p:nvPr/>
        </p:nvSpPr>
        <p:spPr>
          <a:xfrm>
            <a:off x="5436096" y="1455167"/>
            <a:ext cx="838090" cy="461665"/>
          </a:xfrm>
          <a:prstGeom prst="rect">
            <a:avLst/>
          </a:prstGeom>
          <a:noFill/>
        </p:spPr>
        <p:txBody>
          <a:bodyPr wrap="none" rtlCol="0">
            <a:spAutoFit/>
          </a:bodyPr>
          <a:lstStyle/>
          <a:p>
            <a:r>
              <a:rPr lang="sv-SE" sz="2400" b="1" dirty="0" smtClean="0">
                <a:solidFill>
                  <a:srgbClr val="800000"/>
                </a:solidFill>
              </a:rPr>
              <a:t>1966</a:t>
            </a:r>
          </a:p>
        </p:txBody>
      </p:sp>
      <p:sp>
        <p:nvSpPr>
          <p:cNvPr id="18" name="TextBox 17"/>
          <p:cNvSpPr txBox="1"/>
          <p:nvPr/>
        </p:nvSpPr>
        <p:spPr>
          <a:xfrm>
            <a:off x="3995936" y="2391271"/>
            <a:ext cx="838090" cy="461665"/>
          </a:xfrm>
          <a:prstGeom prst="rect">
            <a:avLst/>
          </a:prstGeom>
          <a:noFill/>
        </p:spPr>
        <p:txBody>
          <a:bodyPr wrap="none" rtlCol="0">
            <a:spAutoFit/>
          </a:bodyPr>
          <a:lstStyle/>
          <a:p>
            <a:r>
              <a:rPr lang="sv-SE" sz="2400" b="1" dirty="0" smtClean="0">
                <a:solidFill>
                  <a:srgbClr val="800000"/>
                </a:solidFill>
              </a:rPr>
              <a:t>1962</a:t>
            </a:r>
            <a:endParaRPr lang="sv-SE" sz="2400" b="1" dirty="0">
              <a:solidFill>
                <a:srgbClr val="800000"/>
              </a:solidFill>
            </a:endParaRPr>
          </a:p>
        </p:txBody>
      </p:sp>
      <p:sp>
        <p:nvSpPr>
          <p:cNvPr id="19" name="TextBox 18"/>
          <p:cNvSpPr txBox="1"/>
          <p:nvPr/>
        </p:nvSpPr>
        <p:spPr>
          <a:xfrm>
            <a:off x="6096000" y="3257550"/>
            <a:ext cx="838691" cy="461665"/>
          </a:xfrm>
          <a:prstGeom prst="rect">
            <a:avLst/>
          </a:prstGeom>
          <a:noFill/>
        </p:spPr>
        <p:txBody>
          <a:bodyPr wrap="none" rtlCol="0">
            <a:spAutoFit/>
          </a:bodyPr>
          <a:lstStyle/>
          <a:p>
            <a:r>
              <a:rPr lang="sv-SE" sz="2400" b="1" dirty="0" smtClean="0">
                <a:solidFill>
                  <a:srgbClr val="800000"/>
                </a:solidFill>
              </a:rPr>
              <a:t>1977</a:t>
            </a:r>
            <a:endParaRPr lang="sv-SE" sz="2400" b="1" dirty="0">
              <a:solidFill>
                <a:srgbClr val="800000"/>
              </a:solidFill>
            </a:endParaRPr>
          </a:p>
        </p:txBody>
      </p:sp>
      <p:sp>
        <p:nvSpPr>
          <p:cNvPr id="20" name="TextBox 19"/>
          <p:cNvSpPr txBox="1"/>
          <p:nvPr/>
        </p:nvSpPr>
        <p:spPr>
          <a:xfrm>
            <a:off x="6286128" y="2288763"/>
            <a:ext cx="838090" cy="461665"/>
          </a:xfrm>
          <a:prstGeom prst="rect">
            <a:avLst/>
          </a:prstGeom>
          <a:noFill/>
        </p:spPr>
        <p:txBody>
          <a:bodyPr wrap="none" rtlCol="0">
            <a:spAutoFit/>
          </a:bodyPr>
          <a:lstStyle/>
          <a:p>
            <a:r>
              <a:rPr lang="sv-SE" sz="2400" b="1" dirty="0" smtClean="0">
                <a:solidFill>
                  <a:srgbClr val="800000"/>
                </a:solidFill>
              </a:rPr>
              <a:t>1973</a:t>
            </a:r>
            <a:endParaRPr lang="sv-SE" sz="2400" b="1" dirty="0">
              <a:solidFill>
                <a:srgbClr val="800000"/>
              </a:solidFill>
            </a:endParaRPr>
          </a:p>
        </p:txBody>
      </p:sp>
      <p:sp>
        <p:nvSpPr>
          <p:cNvPr id="21" name="TextBox 20"/>
          <p:cNvSpPr txBox="1"/>
          <p:nvPr/>
        </p:nvSpPr>
        <p:spPr>
          <a:xfrm>
            <a:off x="4876800" y="4629150"/>
            <a:ext cx="1654107" cy="707886"/>
          </a:xfrm>
          <a:prstGeom prst="rect">
            <a:avLst/>
          </a:prstGeom>
          <a:noFill/>
        </p:spPr>
        <p:txBody>
          <a:bodyPr wrap="none" rtlCol="0">
            <a:spAutoFit/>
          </a:bodyPr>
          <a:lstStyle/>
          <a:p>
            <a:r>
              <a:rPr lang="sv-SE" sz="4000" dirty="0" smtClean="0">
                <a:solidFill>
                  <a:srgbClr val="F92672"/>
                </a:solidFill>
              </a:rPr>
              <a:t>Haskell</a:t>
            </a:r>
            <a:endParaRPr lang="sv-SE" dirty="0">
              <a:solidFill>
                <a:srgbClr val="F92672"/>
              </a:solidFill>
            </a:endParaRPr>
          </a:p>
        </p:txBody>
      </p:sp>
      <p:sp>
        <p:nvSpPr>
          <p:cNvPr id="22" name="TextBox 21"/>
          <p:cNvSpPr txBox="1"/>
          <p:nvPr/>
        </p:nvSpPr>
        <p:spPr>
          <a:xfrm>
            <a:off x="4228728" y="4760972"/>
            <a:ext cx="838090" cy="461665"/>
          </a:xfrm>
          <a:prstGeom prst="rect">
            <a:avLst/>
          </a:prstGeom>
          <a:noFill/>
        </p:spPr>
        <p:txBody>
          <a:bodyPr wrap="none" rtlCol="0">
            <a:spAutoFit/>
          </a:bodyPr>
          <a:lstStyle/>
          <a:p>
            <a:r>
              <a:rPr lang="sv-SE" sz="2400" b="1" dirty="0" smtClean="0">
                <a:solidFill>
                  <a:srgbClr val="800000"/>
                </a:solidFill>
              </a:rPr>
              <a:t>1988</a:t>
            </a:r>
            <a:endParaRPr lang="sv-SE" sz="2400" b="1" dirty="0">
              <a:solidFill>
                <a:srgbClr val="800000"/>
              </a:solidFill>
            </a:endParaRPr>
          </a:p>
        </p:txBody>
      </p:sp>
      <p:sp>
        <p:nvSpPr>
          <p:cNvPr id="23" name="TextBox 22"/>
          <p:cNvSpPr txBox="1"/>
          <p:nvPr/>
        </p:nvSpPr>
        <p:spPr>
          <a:xfrm>
            <a:off x="1219200" y="4019550"/>
            <a:ext cx="1240019" cy="707886"/>
          </a:xfrm>
          <a:prstGeom prst="rect">
            <a:avLst/>
          </a:prstGeom>
          <a:noFill/>
        </p:spPr>
        <p:txBody>
          <a:bodyPr wrap="none" rtlCol="0">
            <a:spAutoFit/>
          </a:bodyPr>
          <a:lstStyle/>
          <a:p>
            <a:r>
              <a:rPr lang="sv-SE" sz="4000" dirty="0" smtClean="0">
                <a:solidFill>
                  <a:srgbClr val="F92672"/>
                </a:solidFill>
              </a:rPr>
              <a:t>Scala</a:t>
            </a:r>
            <a:endParaRPr lang="sv-SE" dirty="0">
              <a:solidFill>
                <a:srgbClr val="F92672"/>
              </a:solidFill>
            </a:endParaRPr>
          </a:p>
        </p:txBody>
      </p:sp>
      <p:sp>
        <p:nvSpPr>
          <p:cNvPr id="24" name="TextBox 23"/>
          <p:cNvSpPr txBox="1"/>
          <p:nvPr/>
        </p:nvSpPr>
        <p:spPr>
          <a:xfrm>
            <a:off x="533400" y="3943350"/>
            <a:ext cx="838090" cy="461665"/>
          </a:xfrm>
          <a:prstGeom prst="rect">
            <a:avLst/>
          </a:prstGeom>
          <a:noFill/>
        </p:spPr>
        <p:txBody>
          <a:bodyPr wrap="none" rtlCol="0">
            <a:spAutoFit/>
          </a:bodyPr>
          <a:lstStyle/>
          <a:p>
            <a:r>
              <a:rPr lang="sv-SE" sz="2400" b="1" dirty="0" smtClean="0">
                <a:solidFill>
                  <a:srgbClr val="800000"/>
                </a:solidFill>
              </a:rPr>
              <a:t>2003</a:t>
            </a:r>
            <a:endParaRPr lang="sv-SE" sz="2400" b="1" dirty="0">
              <a:solidFill>
                <a:srgbClr val="800000"/>
              </a:solidFill>
            </a:endParaRPr>
          </a:p>
        </p:txBody>
      </p:sp>
      <p:sp>
        <p:nvSpPr>
          <p:cNvPr id="25" name="TextBox 24"/>
          <p:cNvSpPr txBox="1"/>
          <p:nvPr/>
        </p:nvSpPr>
        <p:spPr>
          <a:xfrm>
            <a:off x="2438400" y="4324350"/>
            <a:ext cx="1557770" cy="1938992"/>
          </a:xfrm>
          <a:prstGeom prst="rect">
            <a:avLst/>
          </a:prstGeom>
          <a:noFill/>
        </p:spPr>
        <p:txBody>
          <a:bodyPr wrap="square" rtlCol="0">
            <a:spAutoFit/>
          </a:bodyPr>
          <a:lstStyle/>
          <a:p>
            <a:r>
              <a:rPr lang="sv-SE" sz="4000" dirty="0" smtClean="0">
                <a:solidFill>
                  <a:srgbClr val="F92672"/>
                </a:solidFill>
              </a:rPr>
              <a:t>Ocaml</a:t>
            </a:r>
            <a:r>
              <a:rPr lang="sv-SE" sz="4000" dirty="0" smtClean="0">
                <a:solidFill>
                  <a:schemeClr val="bg1"/>
                </a:solidFill>
              </a:rPr>
              <a:t>		</a:t>
            </a:r>
            <a:endParaRPr lang="sv-SE" dirty="0">
              <a:solidFill>
                <a:schemeClr val="bg1"/>
              </a:solidFill>
            </a:endParaRPr>
          </a:p>
        </p:txBody>
      </p:sp>
      <p:sp>
        <p:nvSpPr>
          <p:cNvPr id="26" name="TextBox 25"/>
          <p:cNvSpPr txBox="1"/>
          <p:nvPr/>
        </p:nvSpPr>
        <p:spPr>
          <a:xfrm>
            <a:off x="3086472" y="4823182"/>
            <a:ext cx="838090" cy="461665"/>
          </a:xfrm>
          <a:prstGeom prst="rect">
            <a:avLst/>
          </a:prstGeom>
          <a:noFill/>
        </p:spPr>
        <p:txBody>
          <a:bodyPr wrap="none" rtlCol="0">
            <a:spAutoFit/>
          </a:bodyPr>
          <a:lstStyle/>
          <a:p>
            <a:r>
              <a:rPr lang="sv-SE" sz="2400" b="1" dirty="0" smtClean="0">
                <a:solidFill>
                  <a:srgbClr val="800000"/>
                </a:solidFill>
              </a:rPr>
              <a:t>1996</a:t>
            </a:r>
            <a:endParaRPr lang="sv-SE" sz="2400" b="1" dirty="0">
              <a:solidFill>
                <a:srgbClr val="800000"/>
              </a:solidFill>
            </a:endParaRPr>
          </a:p>
        </p:txBody>
      </p:sp>
      <p:sp>
        <p:nvSpPr>
          <p:cNvPr id="27" name="TextBox 26"/>
          <p:cNvSpPr txBox="1"/>
          <p:nvPr/>
        </p:nvSpPr>
        <p:spPr>
          <a:xfrm>
            <a:off x="1828800" y="3181350"/>
            <a:ext cx="675185" cy="707886"/>
          </a:xfrm>
          <a:prstGeom prst="rect">
            <a:avLst/>
          </a:prstGeom>
          <a:noFill/>
        </p:spPr>
        <p:txBody>
          <a:bodyPr wrap="none" rtlCol="0">
            <a:spAutoFit/>
          </a:bodyPr>
          <a:lstStyle/>
          <a:p>
            <a:r>
              <a:rPr lang="sv-SE" sz="4000" dirty="0" smtClean="0">
                <a:solidFill>
                  <a:srgbClr val="F92672"/>
                </a:solidFill>
              </a:rPr>
              <a:t>F#</a:t>
            </a:r>
            <a:endParaRPr lang="sv-SE" dirty="0">
              <a:solidFill>
                <a:srgbClr val="F92672"/>
              </a:solidFill>
            </a:endParaRPr>
          </a:p>
        </p:txBody>
      </p:sp>
      <p:sp>
        <p:nvSpPr>
          <p:cNvPr id="28" name="TextBox 27"/>
          <p:cNvSpPr txBox="1"/>
          <p:nvPr/>
        </p:nvSpPr>
        <p:spPr>
          <a:xfrm>
            <a:off x="1180728" y="3313172"/>
            <a:ext cx="838090" cy="461665"/>
          </a:xfrm>
          <a:prstGeom prst="rect">
            <a:avLst/>
          </a:prstGeom>
          <a:noFill/>
        </p:spPr>
        <p:txBody>
          <a:bodyPr wrap="none" rtlCol="0">
            <a:spAutoFit/>
          </a:bodyPr>
          <a:lstStyle/>
          <a:p>
            <a:r>
              <a:rPr lang="sv-SE" sz="2400" b="1" dirty="0" smtClean="0">
                <a:solidFill>
                  <a:srgbClr val="800000"/>
                </a:solidFill>
              </a:rPr>
              <a:t>2005</a:t>
            </a:r>
            <a:endParaRPr lang="sv-SE" sz="2400" b="1" dirty="0">
              <a:solidFill>
                <a:srgbClr val="800000"/>
              </a:solidFill>
            </a:endParaRPr>
          </a:p>
        </p:txBody>
      </p:sp>
      <p:sp>
        <p:nvSpPr>
          <p:cNvPr id="29" name="TextBox 28"/>
          <p:cNvSpPr txBox="1"/>
          <p:nvPr/>
        </p:nvSpPr>
        <p:spPr>
          <a:xfrm>
            <a:off x="3200400" y="3257550"/>
            <a:ext cx="1667123" cy="707886"/>
          </a:xfrm>
          <a:prstGeom prst="rect">
            <a:avLst/>
          </a:prstGeom>
          <a:noFill/>
        </p:spPr>
        <p:txBody>
          <a:bodyPr wrap="none" rtlCol="0">
            <a:spAutoFit/>
          </a:bodyPr>
          <a:lstStyle/>
          <a:p>
            <a:r>
              <a:rPr lang="sv-SE" sz="4000" dirty="0" smtClean="0">
                <a:solidFill>
                  <a:srgbClr val="F92672"/>
                </a:solidFill>
              </a:rPr>
              <a:t>Clojure</a:t>
            </a:r>
            <a:endParaRPr lang="sv-SE" dirty="0">
              <a:solidFill>
                <a:srgbClr val="F92672"/>
              </a:solidFill>
            </a:endParaRPr>
          </a:p>
        </p:txBody>
      </p:sp>
      <p:sp>
        <p:nvSpPr>
          <p:cNvPr id="30" name="TextBox 29"/>
          <p:cNvSpPr txBox="1"/>
          <p:nvPr/>
        </p:nvSpPr>
        <p:spPr>
          <a:xfrm>
            <a:off x="3048000" y="3714750"/>
            <a:ext cx="838691" cy="461665"/>
          </a:xfrm>
          <a:prstGeom prst="rect">
            <a:avLst/>
          </a:prstGeom>
          <a:noFill/>
        </p:spPr>
        <p:txBody>
          <a:bodyPr wrap="none" rtlCol="0">
            <a:spAutoFit/>
          </a:bodyPr>
          <a:lstStyle/>
          <a:p>
            <a:r>
              <a:rPr lang="sv-SE" sz="2400" b="1" dirty="0" smtClean="0">
                <a:solidFill>
                  <a:srgbClr val="800000"/>
                </a:solidFill>
              </a:rPr>
              <a:t>2007</a:t>
            </a:r>
          </a:p>
        </p:txBody>
      </p:sp>
      <p:sp>
        <p:nvSpPr>
          <p:cNvPr id="31" name="TextBox 30"/>
          <p:cNvSpPr txBox="1"/>
          <p:nvPr/>
        </p:nvSpPr>
        <p:spPr>
          <a:xfrm>
            <a:off x="1434702" y="2348880"/>
            <a:ext cx="927498" cy="830997"/>
          </a:xfrm>
          <a:prstGeom prst="rect">
            <a:avLst/>
          </a:prstGeom>
          <a:noFill/>
        </p:spPr>
        <p:txBody>
          <a:bodyPr wrap="square" rtlCol="0">
            <a:spAutoFit/>
          </a:bodyPr>
          <a:lstStyle/>
          <a:p>
            <a:r>
              <a:rPr lang="sv-SE" sz="2400" b="1" dirty="0" smtClean="0">
                <a:solidFill>
                  <a:srgbClr val="800000"/>
                </a:solidFill>
              </a:rPr>
              <a:t>1930</a:t>
            </a:r>
            <a:r>
              <a:rPr lang="sv-SE" sz="2400" b="1" dirty="0" smtClean="0">
                <a:solidFill>
                  <a:schemeClr val="bg1"/>
                </a:solidFill>
              </a:rPr>
              <a:t>-ish</a:t>
            </a:r>
          </a:p>
        </p:txBody>
      </p:sp>
      <p:sp>
        <p:nvSpPr>
          <p:cNvPr id="32" name="TextBox 31"/>
          <p:cNvSpPr txBox="1"/>
          <p:nvPr/>
        </p:nvSpPr>
        <p:spPr>
          <a:xfrm>
            <a:off x="5867400" y="4019550"/>
            <a:ext cx="1487908" cy="707886"/>
          </a:xfrm>
          <a:prstGeom prst="rect">
            <a:avLst/>
          </a:prstGeom>
          <a:noFill/>
        </p:spPr>
        <p:txBody>
          <a:bodyPr wrap="none" rtlCol="0">
            <a:spAutoFit/>
          </a:bodyPr>
          <a:lstStyle/>
          <a:p>
            <a:r>
              <a:rPr lang="sv-SE" sz="4000" dirty="0" smtClean="0">
                <a:solidFill>
                  <a:srgbClr val="F92672"/>
                </a:solidFill>
              </a:rPr>
              <a:t>Erlang</a:t>
            </a:r>
            <a:endParaRPr lang="sv-SE" dirty="0">
              <a:solidFill>
                <a:srgbClr val="F92672"/>
              </a:solidFill>
            </a:endParaRPr>
          </a:p>
        </p:txBody>
      </p:sp>
      <p:sp>
        <p:nvSpPr>
          <p:cNvPr id="33" name="TextBox 32"/>
          <p:cNvSpPr txBox="1"/>
          <p:nvPr/>
        </p:nvSpPr>
        <p:spPr>
          <a:xfrm>
            <a:off x="5219328" y="4151372"/>
            <a:ext cx="838090" cy="461665"/>
          </a:xfrm>
          <a:prstGeom prst="rect">
            <a:avLst/>
          </a:prstGeom>
          <a:noFill/>
        </p:spPr>
        <p:txBody>
          <a:bodyPr wrap="none" rtlCol="0">
            <a:spAutoFit/>
          </a:bodyPr>
          <a:lstStyle/>
          <a:p>
            <a:r>
              <a:rPr lang="sv-SE" sz="2400" b="1" dirty="0" smtClean="0">
                <a:solidFill>
                  <a:srgbClr val="800000"/>
                </a:solidFill>
              </a:rPr>
              <a:t>1986</a:t>
            </a:r>
            <a:endParaRPr lang="sv-SE" sz="2400" b="1" dirty="0">
              <a:solidFill>
                <a:srgbClr val="800000"/>
              </a:solidFill>
            </a:endParaRPr>
          </a:p>
        </p:txBody>
      </p:sp>
    </p:spTree>
    <p:extLst>
      <p:ext uri="{BB962C8B-B14F-4D97-AF65-F5344CB8AC3E}">
        <p14:creationId xmlns:p14="http://schemas.microsoft.com/office/powerpoint/2010/main" val="51306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58200" cy="1005840"/>
          </a:xfrm>
        </p:spPr>
        <p:txBody>
          <a:bodyPr>
            <a:noAutofit/>
          </a:bodyPr>
          <a:lstStyle>
            <a:extLst/>
          </a:lstStyle>
          <a:p>
            <a:pPr marL="514350" indent="-514350"/>
            <a:r>
              <a:rPr lang="en-US" sz="3500" dirty="0" smtClean="0"/>
              <a:t>Lazy Evaluation - Strict &amp; Non-Strict Evaluation</a:t>
            </a:r>
            <a:endParaRPr lang="en-US" sz="3500" i="1" dirty="0"/>
          </a:p>
        </p:txBody>
      </p:sp>
      <p:sp>
        <p:nvSpPr>
          <p:cNvPr id="6" name="Rectangle 5"/>
          <p:cNvSpPr>
            <a:spLocks noGrp="1"/>
          </p:cNvSpPr>
          <p:nvPr>
            <p:ph sz="quarter" idx="13"/>
          </p:nvPr>
        </p:nvSpPr>
        <p:spPr>
          <a:xfrm>
            <a:off x="685800" y="1428751"/>
            <a:ext cx="7848600" cy="3714749"/>
          </a:xfrm>
        </p:spPr>
        <p:txBody>
          <a:bodyPr>
            <a:normAutofit/>
          </a:bodyPr>
          <a:lstStyle>
            <a:extLst/>
          </a:lstStyle>
          <a:p>
            <a:r>
              <a:rPr lang="en-US" sz="2400" i="1" dirty="0" smtClean="0"/>
              <a:t>Lazy </a:t>
            </a:r>
            <a:r>
              <a:rPr lang="en-US" sz="2400" i="1" dirty="0"/>
              <a:t>evaluation deferral of expression evaluation for as long as possible until absolutely </a:t>
            </a:r>
            <a:r>
              <a:rPr lang="en-US" sz="2400" i="1" dirty="0" smtClean="0"/>
              <a:t>needed</a:t>
            </a:r>
          </a:p>
          <a:p>
            <a:r>
              <a:rPr lang="en-US" sz="2400" i="1" dirty="0"/>
              <a:t>Languages can be categorized as strict (eagerly evaluating all expressions) or lazy (deferring evaluation</a:t>
            </a:r>
            <a:r>
              <a:rPr lang="en-US" sz="2400" i="1" dirty="0" smtClean="0"/>
              <a:t>)</a:t>
            </a:r>
            <a:endParaRPr lang="en-US" sz="2400" i="1" dirty="0"/>
          </a:p>
          <a:p>
            <a:pPr lvl="1"/>
            <a:r>
              <a:rPr lang="en-US" altLang="x-none" sz="1800" dirty="0" smtClean="0"/>
              <a:t>S</a:t>
            </a:r>
            <a:r>
              <a:rPr lang="en-US" sz="1800" dirty="0" smtClean="0"/>
              <a:t>trict </a:t>
            </a:r>
            <a:r>
              <a:rPr lang="en-US" sz="1800" dirty="0"/>
              <a:t>evaluation always fully evaluates function arguments before invoking the </a:t>
            </a:r>
            <a:r>
              <a:rPr lang="en-US" sz="1800" dirty="0" smtClean="0"/>
              <a:t>function </a:t>
            </a:r>
          </a:p>
          <a:p>
            <a:pPr lvl="1"/>
            <a:r>
              <a:rPr lang="en-US" sz="1800" dirty="0" smtClean="0"/>
              <a:t>Lazy </a:t>
            </a:r>
            <a:r>
              <a:rPr lang="en-US" sz="1800" dirty="0"/>
              <a:t>evaluation does not evaluate function arguments unless their values are required to evaluate the function call </a:t>
            </a:r>
            <a:r>
              <a:rPr lang="en-US" sz="1800" dirty="0" smtClean="0"/>
              <a:t>itself</a:t>
            </a:r>
          </a:p>
          <a:p>
            <a:pPr lvl="1"/>
            <a:r>
              <a:rPr lang="en-US" sz="1800" i="1" dirty="0" smtClean="0"/>
              <a:t>Lazy evaluation allows </a:t>
            </a:r>
            <a:r>
              <a:rPr lang="en-US" sz="1800" i="1" dirty="0"/>
              <a:t>the creation of infinite sequences: lists that have no upper bound</a:t>
            </a:r>
          </a:p>
          <a:p>
            <a:pPr lvl="1"/>
            <a:endParaRPr lang="en-US" altLang="x-none" dirty="0"/>
          </a:p>
        </p:txBody>
      </p:sp>
    </p:spTree>
    <p:extLst>
      <p:ext uri="{BB962C8B-B14F-4D97-AF65-F5344CB8AC3E}">
        <p14:creationId xmlns:p14="http://schemas.microsoft.com/office/powerpoint/2010/main" val="555477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Recursion	</a:t>
            </a:r>
            <a:endParaRPr lang="en-US" i="1" dirty="0"/>
          </a:p>
        </p:txBody>
      </p:sp>
      <p:sp>
        <p:nvSpPr>
          <p:cNvPr id="6" name="Rectangle 5"/>
          <p:cNvSpPr>
            <a:spLocks noGrp="1"/>
          </p:cNvSpPr>
          <p:nvPr>
            <p:ph sz="quarter" idx="13"/>
          </p:nvPr>
        </p:nvSpPr>
        <p:spPr>
          <a:xfrm>
            <a:off x="533400" y="1352550"/>
            <a:ext cx="8534400" cy="3714749"/>
          </a:xfrm>
        </p:spPr>
        <p:txBody>
          <a:bodyPr>
            <a:normAutofit/>
          </a:bodyPr>
          <a:lstStyle>
            <a:extLst/>
          </a:lstStyle>
          <a:p>
            <a:r>
              <a:rPr lang="en-US" altLang="x-none" sz="1800" dirty="0" smtClean="0"/>
              <a:t>In functional programming “iteration” is ~usually~ accomplished via recursion. </a:t>
            </a:r>
          </a:p>
          <a:p>
            <a:pPr lvl="1"/>
            <a:r>
              <a:rPr lang="en-US" altLang="x-none" sz="1800" dirty="0" smtClean="0"/>
              <a:t>Recursive function invoke themselves</a:t>
            </a:r>
          </a:p>
          <a:p>
            <a:pPr lvl="1"/>
            <a:r>
              <a:rPr lang="en-US" altLang="x-none" sz="1800" dirty="0" smtClean="0"/>
              <a:t>Tail recursion is optimized by compiler avoiding to maintain a stack ~stack over flow! </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00350"/>
            <a:ext cx="5486400" cy="2135505"/>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01154"/>
            <a:ext cx="5486400" cy="1739900"/>
          </a:xfrm>
          <a:prstGeom prst="rect">
            <a:avLst/>
          </a:prstGeom>
          <a:noFill/>
          <a:ln>
            <a:noFill/>
          </a:ln>
        </p:spPr>
      </p:pic>
    </p:spTree>
    <p:extLst>
      <p:ext uri="{BB962C8B-B14F-4D97-AF65-F5344CB8AC3E}">
        <p14:creationId xmlns:p14="http://schemas.microsoft.com/office/powerpoint/2010/main" val="2659385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Recursion	</a:t>
            </a:r>
            <a:endParaRPr lang="en-US" i="1" dirty="0"/>
          </a:p>
        </p:txBody>
      </p:sp>
      <p:pic>
        <p:nvPicPr>
          <p:cNvPr id="7" name="Picture 6"/>
          <p:cNvPicPr>
            <a:picLocks noChangeAspect="1"/>
          </p:cNvPicPr>
          <p:nvPr/>
        </p:nvPicPr>
        <p:blipFill>
          <a:blip r:embed="rId3"/>
          <a:stretch>
            <a:fillRect/>
          </a:stretch>
        </p:blipFill>
        <p:spPr>
          <a:xfrm>
            <a:off x="1143000" y="1352550"/>
            <a:ext cx="6636305" cy="3790950"/>
          </a:xfrm>
          <a:prstGeom prst="rect">
            <a:avLst/>
          </a:prstGeom>
        </p:spPr>
      </p:pic>
    </p:spTree>
    <p:extLst>
      <p:ext uri="{BB962C8B-B14F-4D97-AF65-F5344CB8AC3E}">
        <p14:creationId xmlns:p14="http://schemas.microsoft.com/office/powerpoint/2010/main" val="1162776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Tail Recursion	</a:t>
            </a:r>
            <a:endParaRPr lang="en-US" i="1" dirty="0"/>
          </a:p>
        </p:txBody>
      </p:sp>
      <p:pic>
        <p:nvPicPr>
          <p:cNvPr id="3" name="Picture 2"/>
          <p:cNvPicPr>
            <a:picLocks noChangeAspect="1"/>
          </p:cNvPicPr>
          <p:nvPr/>
        </p:nvPicPr>
        <p:blipFill>
          <a:blip r:embed="rId3"/>
          <a:stretch>
            <a:fillRect/>
          </a:stretch>
        </p:blipFill>
        <p:spPr>
          <a:xfrm>
            <a:off x="838200" y="1352550"/>
            <a:ext cx="7589528" cy="3790950"/>
          </a:xfrm>
          <a:prstGeom prst="rect">
            <a:avLst/>
          </a:prstGeom>
        </p:spPr>
      </p:pic>
    </p:spTree>
    <p:extLst>
      <p:ext uri="{BB962C8B-B14F-4D97-AF65-F5344CB8AC3E}">
        <p14:creationId xmlns:p14="http://schemas.microsoft.com/office/powerpoint/2010/main" val="3113389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a:t>Pattern matching for flow of control</a:t>
            </a:r>
            <a:endParaRPr lang="en-US" i="1" dirty="0"/>
          </a:p>
        </p:txBody>
      </p:sp>
      <p:sp>
        <p:nvSpPr>
          <p:cNvPr id="6" name="Rectangle 5"/>
          <p:cNvSpPr>
            <a:spLocks noGrp="1"/>
          </p:cNvSpPr>
          <p:nvPr>
            <p:ph sz="quarter" idx="13"/>
          </p:nvPr>
        </p:nvSpPr>
        <p:spPr>
          <a:xfrm>
            <a:off x="533400" y="1428750"/>
            <a:ext cx="8305800" cy="1828800"/>
          </a:xfrm>
        </p:spPr>
        <p:txBody>
          <a:bodyPr>
            <a:noAutofit/>
          </a:bodyPr>
          <a:lstStyle>
            <a:extLst/>
          </a:lstStyle>
          <a:p>
            <a:r>
              <a:rPr lang="en-US" sz="1900" dirty="0" smtClean="0"/>
              <a:t>In FP there </a:t>
            </a:r>
            <a:r>
              <a:rPr lang="en-US" sz="1900" dirty="0"/>
              <a:t>is </a:t>
            </a:r>
            <a:r>
              <a:rPr lang="en-US" sz="1900" dirty="0" smtClean="0"/>
              <a:t>one </a:t>
            </a:r>
            <a:r>
              <a:rPr lang="en-US" sz="1900" dirty="0"/>
              <a:t>conditional expression, which is based on </a:t>
            </a:r>
            <a:r>
              <a:rPr lang="en-US" sz="1900" b="1" dirty="0"/>
              <a:t>pattern-matching</a:t>
            </a:r>
            <a:r>
              <a:rPr lang="en-US" sz="1900" dirty="0" smtClean="0"/>
              <a:t>.</a:t>
            </a:r>
          </a:p>
          <a:p>
            <a:r>
              <a:rPr lang="en-US" sz="2000" i="1" dirty="0">
                <a:solidFill>
                  <a:srgbClr val="DA1F28"/>
                </a:solidFill>
              </a:rPr>
              <a:t>Pattern matching </a:t>
            </a:r>
            <a:r>
              <a:rPr lang="en-US" sz="2000" i="1" dirty="0"/>
              <a:t>is used instead of inheritance to work with different variants of an underlying type. Pattern matching works seamlessly with these types to create a flow of control for each choice.</a:t>
            </a:r>
          </a:p>
          <a:p>
            <a:pPr marL="0" indent="0">
              <a:buNone/>
            </a:pPr>
            <a:r>
              <a:rPr lang="en-US" sz="1900" dirty="0" smtClean="0"/>
              <a:t>	</a:t>
            </a:r>
            <a:endParaRPr lang="en-US" sz="1900" dirty="0"/>
          </a:p>
          <a:p>
            <a:pPr marL="0" indent="0">
              <a:buNone/>
            </a:pPr>
            <a:endParaRPr lang="en-US" sz="1900" dirty="0" smtClean="0"/>
          </a:p>
        </p:txBody>
      </p:sp>
      <p:pic>
        <p:nvPicPr>
          <p:cNvPr id="5" name="Picture 4"/>
          <p:cNvPicPr>
            <a:picLocks noChangeAspect="1"/>
          </p:cNvPicPr>
          <p:nvPr/>
        </p:nvPicPr>
        <p:blipFill>
          <a:blip r:embed="rId3"/>
          <a:stretch>
            <a:fillRect/>
          </a:stretch>
        </p:blipFill>
        <p:spPr>
          <a:xfrm>
            <a:off x="5410200" y="3181350"/>
            <a:ext cx="2806700" cy="1003300"/>
          </a:xfrm>
          <a:prstGeom prst="rect">
            <a:avLst/>
          </a:prstGeom>
        </p:spPr>
      </p:pic>
      <p:pic>
        <p:nvPicPr>
          <p:cNvPr id="4" name="Picture 3"/>
          <p:cNvPicPr>
            <a:picLocks noChangeAspect="1"/>
          </p:cNvPicPr>
          <p:nvPr/>
        </p:nvPicPr>
        <p:blipFill>
          <a:blip r:embed="rId4"/>
          <a:stretch>
            <a:fillRect/>
          </a:stretch>
        </p:blipFill>
        <p:spPr>
          <a:xfrm>
            <a:off x="1066800" y="2952750"/>
            <a:ext cx="3606800" cy="1955800"/>
          </a:xfrm>
          <a:prstGeom prst="rect">
            <a:avLst/>
          </a:prstGeom>
        </p:spPr>
      </p:pic>
    </p:spTree>
    <p:extLst>
      <p:ext uri="{BB962C8B-B14F-4D97-AF65-F5344CB8AC3E}">
        <p14:creationId xmlns:p14="http://schemas.microsoft.com/office/powerpoint/2010/main" val="13837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a:t>The Curse of null	</a:t>
            </a:r>
            <a:endParaRPr lang="en-US" i="1" dirty="0"/>
          </a:p>
        </p:txBody>
      </p:sp>
      <p:pic>
        <p:nvPicPr>
          <p:cNvPr id="8" name="Picture 2" descr="http://hansolav.net/blog/content/binary/images/objectrefere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28750"/>
            <a:ext cx="8286895" cy="35818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268382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62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62000">
                                          <p:cBhvr additive="base">
                                            <p:cTn id="7" dur="500" fill="hold"/>
                                            <p:tgtEl>
                                              <p:spTgt spid="8"/>
                                            </p:tgtEl>
                                            <p:attrNameLst>
                                              <p:attrName>ppt_x</p:attrName>
                                            </p:attrNameLst>
                                          </p:cBhvr>
                                          <p:tavLst>
                                            <p:tav tm="0">
                                              <p:val>
                                                <p:strVal val="#ppt_x"/>
                                              </p:val>
                                            </p:tav>
                                            <p:tav tm="100000">
                                              <p:val>
                                                <p:strVal val="#ppt_x"/>
                                              </p:val>
                                            </p:tav>
                                          </p:tavLst>
                                        </p:anim>
                                        <p:anim calcmode="lin" valueType="num" p14:bounceEnd="62000">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The Curse of null	</a:t>
            </a:r>
            <a:endParaRPr lang="en-US" i="1" dirty="0"/>
          </a:p>
        </p:txBody>
      </p:sp>
      <p:pic>
        <p:nvPicPr>
          <p:cNvPr id="5" name="Picture 2" descr="http://25.media.tumblr.com/tumblr_m2ntjxNdhK1ru4tdpo1_500.jpg"/>
          <p:cNvPicPr>
            <a:picLocks noGrp="1" noChangeAspect="1" noChangeArrowheads="1"/>
          </p:cNvPicPr>
          <p:nvPr>
            <p:ph idx="4294967295"/>
          </p:nvPr>
        </p:nvPicPr>
        <p:blipFill>
          <a:blip r:embed="rId3" cstate="print"/>
          <a:srcRect/>
          <a:stretch>
            <a:fillRect/>
          </a:stretch>
        </p:blipFill>
        <p:spPr bwMode="auto">
          <a:xfrm>
            <a:off x="609600" y="1428750"/>
            <a:ext cx="4762500" cy="3571875"/>
          </a:xfrm>
          <a:prstGeom prst="rect">
            <a:avLst/>
          </a:prstGeom>
          <a:noFill/>
        </p:spPr>
      </p:pic>
      <p:sp>
        <p:nvSpPr>
          <p:cNvPr id="4" name="Rectangle 3"/>
          <p:cNvSpPr/>
          <p:nvPr/>
        </p:nvSpPr>
        <p:spPr>
          <a:xfrm>
            <a:off x="5715000" y="1962150"/>
            <a:ext cx="2993892" cy="1200329"/>
          </a:xfrm>
          <a:prstGeom prst="rect">
            <a:avLst/>
          </a:prstGeom>
        </p:spPr>
        <p:txBody>
          <a:bodyPr wrap="none">
            <a:spAutoFit/>
          </a:bodyPr>
          <a:lstStyle/>
          <a:p>
            <a:r>
              <a:rPr lang="en-US" b="1" i="1" dirty="0"/>
              <a:t>I call it my billion-dollar </a:t>
            </a:r>
            <a:r>
              <a:rPr lang="en-US" b="1" i="1" dirty="0" smtClean="0"/>
              <a:t>mistake</a:t>
            </a:r>
          </a:p>
          <a:p>
            <a:endParaRPr lang="en-US" b="1" i="1" dirty="0"/>
          </a:p>
          <a:p>
            <a:r>
              <a:rPr lang="en-US" b="1" i="1" dirty="0" smtClean="0"/>
              <a:t>Who did say it?</a:t>
            </a:r>
          </a:p>
          <a:p>
            <a:endParaRPr lang="en-US" dirty="0"/>
          </a:p>
        </p:txBody>
      </p:sp>
    </p:spTree>
    <p:extLst>
      <p:ext uri="{BB962C8B-B14F-4D97-AF65-F5344CB8AC3E}">
        <p14:creationId xmlns:p14="http://schemas.microsoft.com/office/powerpoint/2010/main" val="19160379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The Curse of null	</a:t>
            </a:r>
            <a:endParaRPr lang="en-US" i="1" dirty="0"/>
          </a:p>
        </p:txBody>
      </p:sp>
      <p:pic>
        <p:nvPicPr>
          <p:cNvPr id="5" name="Picture 2" descr="http://25.media.tumblr.com/tumblr_m2ntjxNdhK1ru4tdpo1_500.jpg"/>
          <p:cNvPicPr>
            <a:picLocks noGrp="1" noChangeAspect="1" noChangeArrowheads="1"/>
          </p:cNvPicPr>
          <p:nvPr>
            <p:ph idx="4294967295"/>
          </p:nvPr>
        </p:nvPicPr>
        <p:blipFill>
          <a:blip r:embed="rId3" cstate="print"/>
          <a:srcRect/>
          <a:stretch>
            <a:fillRect/>
          </a:stretch>
        </p:blipFill>
        <p:spPr bwMode="auto">
          <a:xfrm>
            <a:off x="609600" y="1428750"/>
            <a:ext cx="4762500" cy="3571875"/>
          </a:xfrm>
          <a:prstGeom prst="rect">
            <a:avLst/>
          </a:prstGeom>
          <a:noFill/>
        </p:spPr>
      </p:pic>
      <p:sp>
        <p:nvSpPr>
          <p:cNvPr id="4" name="Rectangle 3"/>
          <p:cNvSpPr/>
          <p:nvPr/>
        </p:nvSpPr>
        <p:spPr>
          <a:xfrm>
            <a:off x="5715000" y="1962150"/>
            <a:ext cx="2993892" cy="1569660"/>
          </a:xfrm>
          <a:prstGeom prst="rect">
            <a:avLst/>
          </a:prstGeom>
        </p:spPr>
        <p:txBody>
          <a:bodyPr wrap="none">
            <a:spAutoFit/>
          </a:bodyPr>
          <a:lstStyle/>
          <a:p>
            <a:r>
              <a:rPr lang="en-US" b="1" i="1" dirty="0"/>
              <a:t>I call it my billion-dollar </a:t>
            </a:r>
            <a:r>
              <a:rPr lang="en-US" b="1" i="1" dirty="0" smtClean="0"/>
              <a:t>mistake</a:t>
            </a:r>
          </a:p>
          <a:p>
            <a:endParaRPr lang="en-US" b="1" i="1" dirty="0"/>
          </a:p>
          <a:p>
            <a:r>
              <a:rPr lang="en-US" b="1" i="1" dirty="0" smtClean="0"/>
              <a:t>Who did say it?</a:t>
            </a:r>
          </a:p>
          <a:p>
            <a:endParaRPr lang="en-US" dirty="0" smtClean="0"/>
          </a:p>
          <a:p>
            <a:pPr algn="r"/>
            <a:r>
              <a:rPr lang="en-US" sz="2400" i="1" dirty="0" smtClean="0">
                <a:solidFill>
                  <a:srgbClr val="FF0000"/>
                </a:solidFill>
              </a:rPr>
              <a:t>	Tony </a:t>
            </a:r>
            <a:r>
              <a:rPr lang="en-US" sz="2400" i="1" dirty="0">
                <a:solidFill>
                  <a:srgbClr val="FF0000"/>
                </a:solidFill>
              </a:rPr>
              <a:t>Hoare</a:t>
            </a:r>
          </a:p>
        </p:txBody>
      </p:sp>
    </p:spTree>
    <p:extLst>
      <p:ext uri="{BB962C8B-B14F-4D97-AF65-F5344CB8AC3E}">
        <p14:creationId xmlns:p14="http://schemas.microsoft.com/office/powerpoint/2010/main" val="13771898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Tony Hoare</a:t>
            </a:r>
            <a:endParaRPr lang="en-US" i="1" dirty="0"/>
          </a:p>
        </p:txBody>
      </p:sp>
      <p:sp>
        <p:nvSpPr>
          <p:cNvPr id="6" name="Rectangle 5"/>
          <p:cNvSpPr>
            <a:spLocks noGrp="1"/>
          </p:cNvSpPr>
          <p:nvPr>
            <p:ph sz="quarter" idx="13"/>
          </p:nvPr>
        </p:nvSpPr>
        <p:spPr>
          <a:xfrm>
            <a:off x="3657600" y="1428751"/>
            <a:ext cx="4800600" cy="3505199"/>
          </a:xfrm>
        </p:spPr>
        <p:txBody>
          <a:bodyPr>
            <a:normAutofit fontScale="92500" lnSpcReduction="20000"/>
          </a:bodyPr>
          <a:lstStyle>
            <a:extLst/>
          </a:lstStyle>
          <a:p>
            <a:pPr marL="0" indent="0">
              <a:buNone/>
            </a:pPr>
            <a:r>
              <a:rPr lang="en-US" sz="2800" b="1" i="1" dirty="0"/>
              <a:t>I call it my billion-dollar mistake</a:t>
            </a:r>
            <a:r>
              <a:rPr lang="en-US" sz="1800" i="1" dirty="0"/>
              <a:t>. </a:t>
            </a:r>
            <a:endParaRPr lang="en-US" sz="1800" i="1" dirty="0" smtClean="0"/>
          </a:p>
          <a:p>
            <a:pPr marL="0" indent="0">
              <a:buNone/>
            </a:pPr>
            <a:r>
              <a:rPr lang="en-US" sz="1800" i="1" dirty="0" smtClean="0"/>
              <a:t>It </a:t>
            </a:r>
            <a:r>
              <a:rPr lang="en-US" sz="1800" i="1" dirty="0"/>
              <a:t>was the invention of the null reference in 1965. At that time, I was designing the first comprehensive type system for references in an object oriented language (ALGOL W). My goal was to ensure that all use of references should be absolutely safe, with checking performed automatically by the compiler. But</a:t>
            </a:r>
            <a:r>
              <a:rPr lang="en-US" sz="1800" i="1" dirty="0">
                <a:solidFill>
                  <a:srgbClr val="FF0000"/>
                </a:solidFill>
              </a:rPr>
              <a:t> I couldn't resist the temptation to put in a null reference</a:t>
            </a:r>
            <a:r>
              <a:rPr lang="en-US" sz="1800" i="1" dirty="0"/>
              <a:t>, </a:t>
            </a:r>
            <a:r>
              <a:rPr lang="en-US" sz="1800" i="1" dirty="0">
                <a:solidFill>
                  <a:srgbClr val="FF0000"/>
                </a:solidFill>
              </a:rPr>
              <a:t>simply because it was so easy to implement. </a:t>
            </a:r>
            <a:endParaRPr lang="en-US" sz="1800" i="1" dirty="0" smtClean="0">
              <a:solidFill>
                <a:srgbClr val="FF0000"/>
              </a:solidFill>
            </a:endParaRPr>
          </a:p>
          <a:p>
            <a:pPr marL="0" indent="0">
              <a:buNone/>
            </a:pPr>
            <a:r>
              <a:rPr lang="en-US" sz="2400" b="1" i="1" dirty="0" smtClean="0"/>
              <a:t>This </a:t>
            </a:r>
            <a:r>
              <a:rPr lang="en-US" sz="2400" b="1" i="1" dirty="0"/>
              <a:t>has led to innumerable errors, vulnerabilities, and system crashes, which have probably caused a billion dollars of pain and damage in the last forty years</a:t>
            </a:r>
            <a:r>
              <a:rPr lang="en-US" sz="1800" i="1" dirty="0"/>
              <a:t>.</a:t>
            </a:r>
          </a:p>
        </p:txBody>
      </p:sp>
      <p:pic>
        <p:nvPicPr>
          <p:cNvPr id="4" name="Picture 2" descr="Sir Tony Hoare IMG 5125.jpg"/>
          <p:cNvPicPr>
            <a:picLocks noGrp="1" noChangeAspect="1" noChangeArrowheads="1"/>
          </p:cNvPicPr>
          <p:nvPr>
            <p:ph sz="half" idx="4294967295"/>
          </p:nvPr>
        </p:nvPicPr>
        <p:blipFill>
          <a:blip r:embed="rId3" cstate="print"/>
          <a:srcRect/>
          <a:stretch>
            <a:fillRect/>
          </a:stretch>
        </p:blipFill>
        <p:spPr bwMode="auto">
          <a:xfrm>
            <a:off x="609600" y="1352550"/>
            <a:ext cx="2794000" cy="2794000"/>
          </a:xfrm>
          <a:prstGeom prst="rect">
            <a:avLst/>
          </a:prstGeom>
          <a:noFill/>
        </p:spPr>
      </p:pic>
    </p:spTree>
    <p:extLst>
      <p:ext uri="{BB962C8B-B14F-4D97-AF65-F5344CB8AC3E}">
        <p14:creationId xmlns:p14="http://schemas.microsoft.com/office/powerpoint/2010/main" val="25199154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smtClean="0"/>
              <a:t>The billion dollar mistake!	</a:t>
            </a:r>
            <a:endParaRPr lang="en-US" i="1" dirty="0"/>
          </a:p>
        </p:txBody>
      </p:sp>
      <p:sp>
        <p:nvSpPr>
          <p:cNvPr id="6" name="Rectangle 5"/>
          <p:cNvSpPr>
            <a:spLocks noGrp="1"/>
          </p:cNvSpPr>
          <p:nvPr>
            <p:ph sz="quarter" idx="13"/>
          </p:nvPr>
        </p:nvSpPr>
        <p:spPr>
          <a:xfrm>
            <a:off x="685800" y="1276350"/>
            <a:ext cx="7543800" cy="3505200"/>
          </a:xfrm>
        </p:spPr>
        <p:txBody>
          <a:bodyPr>
            <a:noAutofit/>
          </a:bodyPr>
          <a:lstStyle>
            <a:extLst/>
          </a:lstStyle>
          <a:p>
            <a:r>
              <a:rPr lang="en-US" sz="2200" dirty="0" smtClean="0"/>
              <a:t>Is this a common scenario? </a:t>
            </a:r>
          </a:p>
          <a:p>
            <a:endParaRPr lang="en-US" sz="2200" dirty="0" smtClean="0"/>
          </a:p>
          <a:p>
            <a:endParaRPr lang="en-US" sz="2200" dirty="0"/>
          </a:p>
          <a:p>
            <a:endParaRPr lang="en-US" sz="2200" dirty="0" smtClean="0"/>
          </a:p>
          <a:p>
            <a:r>
              <a:rPr lang="en-US" sz="2200" i="1" dirty="0" smtClean="0">
                <a:solidFill>
                  <a:schemeClr val="accent2"/>
                </a:solidFill>
              </a:rPr>
              <a:t>The </a:t>
            </a:r>
            <a:r>
              <a:rPr lang="en-US" sz="2200" i="1" dirty="0">
                <a:solidFill>
                  <a:schemeClr val="accent2"/>
                </a:solidFill>
              </a:rPr>
              <a:t>caller should always check for an invalid case</a:t>
            </a:r>
            <a:r>
              <a:rPr lang="en-US" sz="2200" dirty="0"/>
              <a:t>, namely testing for nulls. </a:t>
            </a:r>
            <a:endParaRPr lang="en-US" sz="2200" dirty="0" smtClean="0"/>
          </a:p>
          <a:p>
            <a:r>
              <a:rPr lang="en-US" sz="2200" i="1" dirty="0">
                <a:solidFill>
                  <a:schemeClr val="accent2"/>
                </a:solidFill>
              </a:rPr>
              <a:t>Unfortunately, this test is not required by the compiler</a:t>
            </a:r>
            <a:r>
              <a:rPr lang="en-US" sz="2200" dirty="0"/>
              <a:t>. All it takes is for one piece of code to forget to do this, and the program can crash.</a:t>
            </a:r>
          </a:p>
          <a:p>
            <a:endParaRPr lang="en-US" sz="2200" dirty="0"/>
          </a:p>
        </p:txBody>
      </p:sp>
      <p:pic>
        <p:nvPicPr>
          <p:cNvPr id="4" name="Picture 3"/>
          <p:cNvPicPr>
            <a:picLocks noChangeAspect="1"/>
          </p:cNvPicPr>
          <p:nvPr/>
        </p:nvPicPr>
        <p:blipFill>
          <a:blip r:embed="rId3"/>
          <a:stretch>
            <a:fillRect/>
          </a:stretch>
        </p:blipFill>
        <p:spPr>
          <a:xfrm>
            <a:off x="4419600" y="1428750"/>
            <a:ext cx="3048000" cy="1395663"/>
          </a:xfrm>
          <a:prstGeom prst="rect">
            <a:avLst/>
          </a:prstGeom>
        </p:spPr>
      </p:pic>
    </p:spTree>
    <p:extLst>
      <p:ext uri="{BB962C8B-B14F-4D97-AF65-F5344CB8AC3E}">
        <p14:creationId xmlns:p14="http://schemas.microsoft.com/office/powerpoint/2010/main" val="35970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Functional Programming Influence	</a:t>
            </a:r>
            <a:endParaRPr lang="en-US" i="1" dirty="0"/>
          </a:p>
        </p:txBody>
      </p:sp>
      <p:sp>
        <p:nvSpPr>
          <p:cNvPr id="6" name="Rectangle 5"/>
          <p:cNvSpPr>
            <a:spLocks noGrp="1"/>
          </p:cNvSpPr>
          <p:nvPr>
            <p:ph sz="quarter" idx="13"/>
          </p:nvPr>
        </p:nvSpPr>
        <p:spPr>
          <a:xfrm>
            <a:off x="609600" y="1428751"/>
            <a:ext cx="7924800" cy="3124199"/>
          </a:xfrm>
        </p:spPr>
        <p:txBody>
          <a:bodyPr>
            <a:normAutofit fontScale="92500" lnSpcReduction="20000"/>
          </a:bodyPr>
          <a:lstStyle>
            <a:extLst/>
          </a:lstStyle>
          <a:p>
            <a:r>
              <a:rPr lang="en-US" sz="1800" dirty="0" smtClean="0"/>
              <a:t>Continue Evolution of GC – Lisp ~1958</a:t>
            </a:r>
          </a:p>
          <a:p>
            <a:r>
              <a:rPr lang="en-US" sz="1800" dirty="0" smtClean="0"/>
              <a:t>Generics – ML ~ 1973</a:t>
            </a:r>
          </a:p>
          <a:p>
            <a:r>
              <a:rPr lang="en-US" sz="1800" dirty="0" smtClean="0"/>
              <a:t>In </a:t>
            </a:r>
            <a:r>
              <a:rPr lang="en-US" sz="1800" dirty="0"/>
              <a:t>early 1994, support for lambda, filter, map, and reduce was added to Python</a:t>
            </a:r>
          </a:p>
          <a:p>
            <a:r>
              <a:rPr lang="en-US" sz="1800" dirty="0"/>
              <a:t>First-class functions were also introduce Visual Basic 9, C# and C++ 11</a:t>
            </a:r>
          </a:p>
          <a:p>
            <a:r>
              <a:rPr lang="en-US" sz="1800" dirty="0" smtClean="0"/>
              <a:t>Java </a:t>
            </a:r>
            <a:r>
              <a:rPr lang="en-US" sz="1800" dirty="0"/>
              <a:t>8 supports lambda expressions as a replacement for </a:t>
            </a:r>
            <a:r>
              <a:rPr lang="en-US" sz="1800" dirty="0" smtClean="0"/>
              <a:t>anonymous </a:t>
            </a:r>
            <a:r>
              <a:rPr lang="en-US" sz="1800" dirty="0"/>
              <a:t>classes</a:t>
            </a:r>
          </a:p>
          <a:p>
            <a:r>
              <a:rPr lang="en-US" sz="1800" dirty="0" smtClean="0"/>
              <a:t>Is Lazy Evaluation is part of the main stream languages such as C# </a:t>
            </a:r>
            <a:endParaRPr lang="en-US" sz="1800" dirty="0"/>
          </a:p>
          <a:p>
            <a:r>
              <a:rPr lang="en-US" sz="1800" dirty="0" smtClean="0"/>
              <a:t>Type Inference, example is the “</a:t>
            </a:r>
            <a:r>
              <a:rPr lang="en-US" sz="1800" dirty="0" err="1" smtClean="0"/>
              <a:t>var</a:t>
            </a:r>
            <a:r>
              <a:rPr lang="en-US" sz="1800" dirty="0" smtClean="0"/>
              <a:t>” keyword in C#</a:t>
            </a:r>
            <a:endParaRPr lang="en-US" sz="1800" dirty="0"/>
          </a:p>
          <a:p>
            <a:pPr marL="0" indent="0">
              <a:buNone/>
            </a:pPr>
            <a:r>
              <a:rPr lang="en-US" sz="1500" i="1" dirty="0" smtClean="0"/>
              <a:t>Programming </a:t>
            </a:r>
            <a:r>
              <a:rPr lang="en-US" sz="1500" i="1" dirty="0"/>
              <a:t>in a functional style can also be accomplished in languages that aren't specifically designed for functional </a:t>
            </a:r>
            <a:r>
              <a:rPr lang="en-US" sz="1500" i="1" dirty="0" smtClean="0"/>
              <a:t>programming, </a:t>
            </a:r>
            <a:r>
              <a:rPr lang="en-US" sz="1600" dirty="0"/>
              <a:t>Lots of modern languages have elements from </a:t>
            </a:r>
            <a:r>
              <a:rPr lang="en-US" sz="1600" dirty="0" smtClean="0"/>
              <a:t>FP</a:t>
            </a:r>
            <a:endParaRPr lang="en-US" sz="1500" i="1" dirty="0" smtClean="0"/>
          </a:p>
          <a:p>
            <a:pPr>
              <a:buFontTx/>
              <a:buChar char="-"/>
            </a:pPr>
            <a:r>
              <a:rPr lang="en-US" sz="1300" i="1" dirty="0" smtClean="0"/>
              <a:t>Perl has </a:t>
            </a:r>
            <a:r>
              <a:rPr lang="en-US" sz="1300" i="1" dirty="0"/>
              <a:t>been the subject of a book describing how to apply functional programming </a:t>
            </a:r>
            <a:r>
              <a:rPr lang="en-US" sz="1300" i="1" dirty="0" smtClean="0"/>
              <a:t>concepts</a:t>
            </a:r>
          </a:p>
          <a:p>
            <a:pPr>
              <a:buFontTx/>
              <a:buChar char="-"/>
            </a:pPr>
            <a:r>
              <a:rPr lang="en-US" sz="1300" i="1" dirty="0" smtClean="0"/>
              <a:t>C# 3.0 &amp; Java 8 added </a:t>
            </a:r>
            <a:r>
              <a:rPr lang="en-US" sz="1300" i="1" dirty="0"/>
              <a:t>constructs to facilitate the functional </a:t>
            </a:r>
            <a:r>
              <a:rPr lang="en-US" sz="1300" i="1" dirty="0" smtClean="0"/>
              <a:t>style (lambda, generics, </a:t>
            </a:r>
            <a:r>
              <a:rPr lang="en-US" sz="1300" i="1" dirty="0" err="1" smtClean="0"/>
              <a:t>linq</a:t>
            </a:r>
            <a:r>
              <a:rPr lang="en-US" sz="1300" i="1" dirty="0" smtClean="0"/>
              <a:t>)</a:t>
            </a:r>
            <a:endParaRPr lang="en-US" sz="1300" i="1" dirty="0"/>
          </a:p>
          <a:p>
            <a:pPr marL="0" indent="0">
              <a:buNone/>
            </a:pPr>
            <a:endParaRPr lang="en-US" sz="1600" dirty="0" smtClean="0"/>
          </a:p>
          <a:p>
            <a:pPr marL="0" indent="0">
              <a:buNone/>
            </a:pPr>
            <a:endParaRPr lang="en-US" sz="1800" dirty="0"/>
          </a:p>
          <a:p>
            <a:endParaRPr lang="en-US" sz="1800" dirty="0"/>
          </a:p>
        </p:txBody>
      </p:sp>
    </p:spTree>
    <p:extLst>
      <p:ext uri="{BB962C8B-B14F-4D97-AF65-F5344CB8AC3E}">
        <p14:creationId xmlns:p14="http://schemas.microsoft.com/office/powerpoint/2010/main" val="3948956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smtClean="0"/>
              <a:t>The Possible $</a:t>
            </a:r>
            <a:r>
              <a:rPr lang="en-US" sz="4400" dirty="0" err="1" smtClean="0"/>
              <a:t>olution</a:t>
            </a:r>
            <a:r>
              <a:rPr lang="en-US" sz="4400" dirty="0" smtClean="0"/>
              <a:t>! 	</a:t>
            </a:r>
            <a:endParaRPr lang="en-US" i="1" dirty="0"/>
          </a:p>
        </p:txBody>
      </p:sp>
      <p:sp>
        <p:nvSpPr>
          <p:cNvPr id="6" name="Rectangle 5"/>
          <p:cNvSpPr>
            <a:spLocks noGrp="1"/>
          </p:cNvSpPr>
          <p:nvPr>
            <p:ph sz="quarter" idx="13"/>
          </p:nvPr>
        </p:nvSpPr>
        <p:spPr>
          <a:xfrm>
            <a:off x="609600" y="1276350"/>
            <a:ext cx="8305800" cy="3505200"/>
          </a:xfrm>
        </p:spPr>
        <p:txBody>
          <a:bodyPr>
            <a:noAutofit/>
          </a:bodyPr>
          <a:lstStyle>
            <a:extLst/>
          </a:lstStyle>
          <a:p>
            <a:pPr marL="0" indent="0">
              <a:buNone/>
            </a:pPr>
            <a:endParaRPr lang="en-US" sz="2200" dirty="0"/>
          </a:p>
          <a:p>
            <a:pPr marL="0" indent="0">
              <a:buNone/>
            </a:pPr>
            <a:endParaRPr lang="en-US" sz="2200" dirty="0"/>
          </a:p>
          <a:p>
            <a:endParaRPr lang="en-US" sz="2200" dirty="0" smtClean="0"/>
          </a:p>
          <a:p>
            <a:r>
              <a:rPr lang="en-US" sz="2400" dirty="0"/>
              <a:t>In pure FP, </a:t>
            </a:r>
            <a:r>
              <a:rPr lang="en-US" sz="2400" dirty="0">
                <a:solidFill>
                  <a:srgbClr val="FF0000"/>
                </a:solidFill>
              </a:rPr>
              <a:t>nulls cannot exist accidentally</a:t>
            </a:r>
            <a:r>
              <a:rPr lang="en-US" sz="2400" dirty="0"/>
              <a:t>. A string or object must always be assigned to something at creation, and is immutable thereafter.</a:t>
            </a:r>
          </a:p>
          <a:p>
            <a:endParaRPr lang="en-US" sz="2200" dirty="0"/>
          </a:p>
        </p:txBody>
      </p:sp>
      <p:pic>
        <p:nvPicPr>
          <p:cNvPr id="3" name="Picture 2"/>
          <p:cNvPicPr>
            <a:picLocks noChangeAspect="1"/>
          </p:cNvPicPr>
          <p:nvPr/>
        </p:nvPicPr>
        <p:blipFill>
          <a:blip r:embed="rId3"/>
          <a:stretch>
            <a:fillRect/>
          </a:stretch>
        </p:blipFill>
        <p:spPr>
          <a:xfrm>
            <a:off x="609599" y="1428750"/>
            <a:ext cx="5050631" cy="1066800"/>
          </a:xfrm>
          <a:prstGeom prst="rect">
            <a:avLst/>
          </a:prstGeom>
        </p:spPr>
      </p:pic>
      <p:pic>
        <p:nvPicPr>
          <p:cNvPr id="7" name="Picture 6"/>
          <p:cNvPicPr>
            <a:picLocks noChangeAspect="1"/>
          </p:cNvPicPr>
          <p:nvPr/>
        </p:nvPicPr>
        <p:blipFill>
          <a:blip r:embed="rId4"/>
          <a:stretch>
            <a:fillRect/>
          </a:stretch>
        </p:blipFill>
        <p:spPr>
          <a:xfrm>
            <a:off x="2819399" y="3638550"/>
            <a:ext cx="5902863" cy="914400"/>
          </a:xfrm>
          <a:prstGeom prst="rect">
            <a:avLst/>
          </a:prstGeom>
        </p:spPr>
      </p:pic>
    </p:spTree>
    <p:extLst>
      <p:ext uri="{BB962C8B-B14F-4D97-AF65-F5344CB8AC3E}">
        <p14:creationId xmlns:p14="http://schemas.microsoft.com/office/powerpoint/2010/main" val="14868072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Why Functional Programming?	</a:t>
            </a:r>
            <a:endParaRPr lang="en-US" i="1" dirty="0"/>
          </a:p>
        </p:txBody>
      </p:sp>
      <p:pic>
        <p:nvPicPr>
          <p:cNvPr id="3" name="Picture 2"/>
          <p:cNvPicPr>
            <a:picLocks noChangeAspect="1"/>
          </p:cNvPicPr>
          <p:nvPr/>
        </p:nvPicPr>
        <p:blipFill>
          <a:blip r:embed="rId3"/>
          <a:stretch>
            <a:fillRect/>
          </a:stretch>
        </p:blipFill>
        <p:spPr>
          <a:xfrm>
            <a:off x="1752600" y="1332559"/>
            <a:ext cx="5140607" cy="3790950"/>
          </a:xfrm>
          <a:prstGeom prst="rect">
            <a:avLst/>
          </a:prstGeom>
        </p:spPr>
      </p:pic>
    </p:spTree>
    <p:extLst>
      <p:ext uri="{BB962C8B-B14F-4D97-AF65-F5344CB8AC3E}">
        <p14:creationId xmlns:p14="http://schemas.microsoft.com/office/powerpoint/2010/main" val="32156905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Why Functional Programming?	</a:t>
            </a:r>
            <a:endParaRPr lang="en-US" i="1" dirty="0"/>
          </a:p>
        </p:txBody>
      </p:sp>
      <p:sp>
        <p:nvSpPr>
          <p:cNvPr id="5" name="Rectangle 5"/>
          <p:cNvSpPr>
            <a:spLocks noGrp="1"/>
          </p:cNvSpPr>
          <p:nvPr>
            <p:ph sz="quarter" idx="13"/>
          </p:nvPr>
        </p:nvSpPr>
        <p:spPr>
          <a:xfrm>
            <a:off x="304800" y="1352550"/>
            <a:ext cx="8534400" cy="3505200"/>
          </a:xfrm>
        </p:spPr>
        <p:txBody>
          <a:bodyPr>
            <a:noAutofit/>
          </a:bodyPr>
          <a:lstStyle>
            <a:extLst/>
          </a:lstStyle>
          <a:p>
            <a:r>
              <a:rPr lang="en-US" sz="2000" b="1" dirty="0"/>
              <a:t>Simple Code for Complex Problems</a:t>
            </a:r>
            <a:r>
              <a:rPr lang="en-US" sz="2000" dirty="0"/>
              <a:t> </a:t>
            </a:r>
            <a:endParaRPr lang="en-US" sz="2000" dirty="0" smtClean="0"/>
          </a:p>
          <a:p>
            <a:r>
              <a:rPr lang="en-US" sz="2000" b="1" dirty="0"/>
              <a:t>Declarative programming </a:t>
            </a:r>
            <a:r>
              <a:rPr lang="en-US" sz="2000" b="1" dirty="0" smtClean="0"/>
              <a:t>style</a:t>
            </a:r>
            <a:endParaRPr lang="en-US" sz="2000" dirty="0" smtClean="0"/>
          </a:p>
          <a:p>
            <a:r>
              <a:rPr lang="en-US" sz="2000" b="1" dirty="0" smtClean="0"/>
              <a:t>Functional Programming promotes </a:t>
            </a:r>
            <a:r>
              <a:rPr lang="en-US" sz="2000" b="1" dirty="0" smtClean="0">
                <a:solidFill>
                  <a:srgbClr val="DA1F28"/>
                </a:solidFill>
              </a:rPr>
              <a:t>Composition </a:t>
            </a:r>
            <a:r>
              <a:rPr lang="en-US" sz="2000" b="1" dirty="0" smtClean="0"/>
              <a:t>and </a:t>
            </a:r>
            <a:r>
              <a:rPr lang="en-US" sz="2000" b="1" dirty="0" smtClean="0">
                <a:solidFill>
                  <a:srgbClr val="DA1F28"/>
                </a:solidFill>
              </a:rPr>
              <a:t>Modularity</a:t>
            </a:r>
          </a:p>
          <a:p>
            <a:r>
              <a:rPr lang="en-US" sz="2000" b="1" dirty="0" smtClean="0"/>
              <a:t>Concurrency, FP is easy </a:t>
            </a:r>
            <a:r>
              <a:rPr lang="en-US" sz="2000" b="1" dirty="0"/>
              <a:t>to </a:t>
            </a:r>
            <a:r>
              <a:rPr lang="en-US" sz="2000" b="1" dirty="0" smtClean="0"/>
              <a:t>parallelize - </a:t>
            </a:r>
            <a:r>
              <a:rPr lang="en-US" sz="2000" b="1" i="1" dirty="0">
                <a:solidFill>
                  <a:schemeClr val="accent2"/>
                </a:solidFill>
              </a:rPr>
              <a:t>Locking </a:t>
            </a:r>
            <a:r>
              <a:rPr lang="en-US" sz="2000" b="1" i="1" dirty="0" smtClean="0">
                <a:solidFill>
                  <a:schemeClr val="accent2"/>
                </a:solidFill>
              </a:rPr>
              <a:t>vs</a:t>
            </a:r>
            <a:r>
              <a:rPr lang="en-US" sz="2000" b="1" i="1" dirty="0">
                <a:solidFill>
                  <a:schemeClr val="accent2"/>
                </a:solidFill>
              </a:rPr>
              <a:t>. immutable </a:t>
            </a:r>
            <a:r>
              <a:rPr lang="en-US" sz="2000" b="1" i="1" dirty="0" smtClean="0">
                <a:solidFill>
                  <a:schemeClr val="accent2"/>
                </a:solidFill>
              </a:rPr>
              <a:t>memory</a:t>
            </a:r>
          </a:p>
          <a:p>
            <a:r>
              <a:rPr lang="en-US" sz="2000" b="1" dirty="0" smtClean="0"/>
              <a:t>Convenience</a:t>
            </a:r>
          </a:p>
          <a:p>
            <a:r>
              <a:rPr lang="en-US" sz="2000" b="1" dirty="0" smtClean="0"/>
              <a:t>Correctness </a:t>
            </a:r>
            <a:r>
              <a:rPr lang="en-US" sz="2000" b="1" dirty="0">
                <a:solidFill>
                  <a:srgbClr val="000000"/>
                </a:solidFill>
              </a:rPr>
              <a:t>&amp; Reduced bugs </a:t>
            </a:r>
            <a:endParaRPr lang="en-US" sz="2000" b="1" dirty="0" smtClean="0"/>
          </a:p>
          <a:p>
            <a:r>
              <a:rPr lang="en-US" sz="2000" b="1" dirty="0" smtClean="0"/>
              <a:t>Conciseness</a:t>
            </a:r>
          </a:p>
          <a:p>
            <a:r>
              <a:rPr lang="en-US" sz="2000" b="1" dirty="0"/>
              <a:t>Rapid Prototyping</a:t>
            </a:r>
            <a:r>
              <a:rPr lang="en-US" sz="2000" dirty="0"/>
              <a:t> </a:t>
            </a:r>
          </a:p>
          <a:p>
            <a:endParaRPr lang="en-US" sz="2000" b="1" dirty="0" smtClean="0"/>
          </a:p>
          <a:p>
            <a:pPr marL="685800" lvl="2" indent="0">
              <a:buNone/>
            </a:pPr>
            <a:endParaRPr lang="en-US" sz="2200" b="1" dirty="0" smtClean="0"/>
          </a:p>
          <a:p>
            <a:pPr marL="685800" lvl="2" indent="0">
              <a:buNone/>
            </a:pPr>
            <a:endParaRPr lang="en-US" sz="1600" b="1" dirty="0"/>
          </a:p>
          <a:p>
            <a:endParaRPr lang="en-US" sz="1700" dirty="0">
              <a:solidFill>
                <a:srgbClr val="FF0000"/>
              </a:solidFill>
            </a:endParaRPr>
          </a:p>
          <a:p>
            <a:endParaRPr lang="en-US" sz="1700" dirty="0"/>
          </a:p>
        </p:txBody>
      </p:sp>
    </p:spTree>
    <p:extLst>
      <p:ext uri="{BB962C8B-B14F-4D97-AF65-F5344CB8AC3E}">
        <p14:creationId xmlns:p14="http://schemas.microsoft.com/office/powerpoint/2010/main" val="136535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sv-SE" dirty="0" err="1">
                <a:solidFill>
                  <a:schemeClr val="tx1"/>
                </a:solidFill>
              </a:rPr>
              <a:t>Complex</a:t>
            </a:r>
            <a:r>
              <a:rPr lang="sv-SE" dirty="0">
                <a:solidFill>
                  <a:schemeClr val="tx1"/>
                </a:solidFill>
              </a:rPr>
              <a:t>      Simple</a:t>
            </a:r>
            <a:endParaRPr lang="en-US" i="1" dirty="0">
              <a:solidFill>
                <a:schemeClr val="tx1"/>
              </a:solidFill>
            </a:endParaRPr>
          </a:p>
        </p:txBody>
      </p:sp>
      <p:sp>
        <p:nvSpPr>
          <p:cNvPr id="5" name="Right Arrow 4"/>
          <p:cNvSpPr/>
          <p:nvPr/>
        </p:nvSpPr>
        <p:spPr>
          <a:xfrm>
            <a:off x="2819400" y="666750"/>
            <a:ext cx="504056"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00000"/>
              </a:solidFill>
            </a:endParaRPr>
          </a:p>
        </p:txBody>
      </p:sp>
      <p:sp>
        <p:nvSpPr>
          <p:cNvPr id="7" name="Content Placeholder 2"/>
          <p:cNvSpPr>
            <a:spLocks noGrp="1"/>
          </p:cNvSpPr>
          <p:nvPr>
            <p:ph idx="4294967295"/>
          </p:nvPr>
        </p:nvSpPr>
        <p:spPr>
          <a:xfrm>
            <a:off x="609600" y="1352550"/>
            <a:ext cx="8638200" cy="3790950"/>
          </a:xfrm>
          <a:prstGeom prst="rect">
            <a:avLst/>
          </a:prstGeom>
        </p:spPr>
        <p:txBody>
          <a:bodyPr>
            <a:noAutofit/>
          </a:bodyPr>
          <a:lstStyle/>
          <a:p>
            <a:pPr marL="0" indent="0">
              <a:buNone/>
            </a:pPr>
            <a:r>
              <a:rPr lang="en-US" sz="1700" dirty="0" smtClean="0">
                <a:solidFill>
                  <a:srgbClr val="FF0000"/>
                </a:solidFill>
                <a:latin typeface="Consolas"/>
              </a:rPr>
              <a:t>static </a:t>
            </a:r>
            <a:r>
              <a:rPr lang="en-US" sz="1700" dirty="0" smtClean="0">
                <a:solidFill>
                  <a:srgbClr val="66D9EF"/>
                </a:solidFill>
                <a:latin typeface="Consolas"/>
              </a:rPr>
              <a:t>Tree</a:t>
            </a:r>
            <a:r>
              <a:rPr lang="en-US" sz="1700" dirty="0">
                <a:solidFill>
                  <a:srgbClr val="000000"/>
                </a:solidFill>
                <a:latin typeface="Consolas"/>
              </a:rPr>
              <a:t>&lt;</a:t>
            </a:r>
            <a:r>
              <a:rPr lang="en-US" sz="1700" dirty="0" err="1" smtClean="0">
                <a:solidFill>
                  <a:srgbClr val="66D9EF"/>
                </a:solidFill>
                <a:latin typeface="Consolas"/>
              </a:rPr>
              <a:t>KeyValuePair</a:t>
            </a:r>
            <a:r>
              <a:rPr lang="en-US" sz="1700" dirty="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a:t>
            </a:r>
            <a:r>
              <a:rPr lang="en-US" sz="1700" dirty="0">
                <a:solidFill>
                  <a:srgbClr val="000000"/>
                </a:solidFill>
                <a:latin typeface="Consolas"/>
              </a:rPr>
              <a:t>&gt; </a:t>
            </a:r>
            <a:r>
              <a:rPr lang="en-US" sz="1700" dirty="0" err="1">
                <a:solidFill>
                  <a:srgbClr val="000000"/>
                </a:solidFill>
                <a:latin typeface="Consolas"/>
              </a:rPr>
              <a:t>DiffTree</a:t>
            </a:r>
            <a:r>
              <a:rPr lang="en-US" sz="1700" dirty="0">
                <a:solidFill>
                  <a:srgbClr val="000000"/>
                </a:solidFill>
                <a:latin typeface="Consolas"/>
              </a:rPr>
              <a:t>&lt;A&gt;(</a:t>
            </a:r>
            <a:r>
              <a:rPr lang="en-US" sz="1700" dirty="0">
                <a:solidFill>
                  <a:srgbClr val="66D9EF"/>
                </a:solidFill>
                <a:latin typeface="Consolas"/>
              </a:rPr>
              <a:t>Tree</a:t>
            </a:r>
            <a:r>
              <a:rPr lang="en-US" sz="1700" dirty="0">
                <a:solidFill>
                  <a:srgbClr val="000000"/>
                </a:solidFill>
                <a:latin typeface="Consolas"/>
              </a:rPr>
              <a:t>&lt;A&gt; tree, 						 </a:t>
            </a:r>
            <a:r>
              <a:rPr lang="en-US" sz="1700" dirty="0" smtClean="0">
                <a:solidFill>
                  <a:srgbClr val="66D9EF"/>
                </a:solidFill>
                <a:latin typeface="Consolas"/>
              </a:rPr>
              <a:t>Tree</a:t>
            </a:r>
            <a:r>
              <a:rPr lang="en-US" sz="1700" dirty="0">
                <a:solidFill>
                  <a:srgbClr val="000000"/>
                </a:solidFill>
                <a:latin typeface="Consolas"/>
              </a:rPr>
              <a:t>&lt;A&gt; tree2)</a:t>
            </a:r>
          </a:p>
          <a:p>
            <a:pPr marL="0" indent="0">
              <a:buNone/>
            </a:pPr>
            <a:r>
              <a:rPr lang="sv-SE" sz="1700" dirty="0">
                <a:solidFill>
                  <a:srgbClr val="000000"/>
                </a:solidFill>
                <a:latin typeface="Consolas"/>
              </a:rPr>
              <a:t>{</a:t>
            </a:r>
          </a:p>
          <a:p>
            <a:pPr marL="0" indent="0">
              <a:buNone/>
            </a:pPr>
            <a:r>
              <a:rPr lang="sv-SE" sz="1700" dirty="0">
                <a:solidFill>
                  <a:srgbClr val="008000"/>
                </a:solidFill>
                <a:latin typeface="Consolas"/>
              </a:rPr>
              <a:t>    </a:t>
            </a:r>
            <a:r>
              <a:rPr lang="sv-SE" sz="1700" dirty="0">
                <a:solidFill>
                  <a:srgbClr val="FF0000"/>
                </a:solidFill>
                <a:latin typeface="Consolas"/>
              </a:rPr>
              <a:t>return </a:t>
            </a:r>
            <a:r>
              <a:rPr lang="sv-SE" sz="1700" dirty="0">
                <a:solidFill>
                  <a:srgbClr val="000000"/>
                </a:solidFill>
                <a:latin typeface="Consolas"/>
              </a:rPr>
              <a:t>XFoldTree(</a:t>
            </a:r>
          </a:p>
          <a:p>
            <a:pPr marL="0" indent="0">
              <a:buNone/>
            </a:pPr>
            <a:r>
              <a:rPr lang="en-US" sz="1700" dirty="0" smtClean="0">
                <a:solidFill>
                  <a:srgbClr val="000000"/>
                </a:solidFill>
                <a:latin typeface="Consolas"/>
              </a:rPr>
              <a:t>        (A x, </a:t>
            </a:r>
            <a:r>
              <a:rPr lang="en-US" sz="1700" dirty="0" err="1" smtClean="0">
                <a:solidFill>
                  <a:srgbClr val="66D9EF"/>
                </a:solidFill>
                <a:latin typeface="Consolas"/>
              </a:rPr>
              <a:t>Func</a:t>
            </a:r>
            <a:r>
              <a:rPr lang="en-US" sz="1700" dirty="0" smtClean="0">
                <a:solidFill>
                  <a:srgbClr val="000000"/>
                </a:solidFill>
                <a:latin typeface="Consolas"/>
              </a:rPr>
              <a:t>&lt;</a:t>
            </a:r>
            <a:r>
              <a:rPr lang="en-US" sz="1700" dirty="0" smtClean="0">
                <a:solidFill>
                  <a:srgbClr val="66D9EF"/>
                </a:solidFill>
                <a:latin typeface="Consolas"/>
              </a:rPr>
              <a:t>Tree</a:t>
            </a:r>
            <a:r>
              <a:rPr lang="en-US" sz="1700" dirty="0" smtClean="0">
                <a:solidFill>
                  <a:srgbClr val="000000"/>
                </a:solidFill>
                <a:latin typeface="Consolas"/>
              </a:rPr>
              <a:t>&lt;A&gt;, </a:t>
            </a:r>
            <a:r>
              <a:rPr lang="en-US" sz="1700" dirty="0" smtClean="0">
                <a:solidFill>
                  <a:srgbClr val="66D9EF"/>
                </a:solidFill>
                <a:latin typeface="Consolas"/>
              </a:rPr>
              <a:t>Tree</a:t>
            </a:r>
            <a:r>
              <a:rPr lang="en-US" sz="1700" dirty="0" smtClean="0">
                <a:solidFill>
                  <a:srgbClr val="000000"/>
                </a:solidFill>
                <a:latin typeface="Consolas"/>
              </a:rPr>
              <a:t>&lt;</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&gt;&gt;&gt; l, 		</a:t>
            </a:r>
            <a:r>
              <a:rPr lang="en-US" sz="1700" dirty="0" err="1" smtClean="0">
                <a:solidFill>
                  <a:srgbClr val="66D9EF"/>
                </a:solidFill>
                <a:latin typeface="Consolas"/>
              </a:rPr>
              <a:t>Func</a:t>
            </a:r>
            <a:r>
              <a:rPr lang="en-US" sz="1700" dirty="0" smtClean="0">
                <a:solidFill>
                  <a:srgbClr val="000000"/>
                </a:solidFill>
                <a:latin typeface="Consolas"/>
              </a:rPr>
              <a:t>&lt;</a:t>
            </a:r>
            <a:r>
              <a:rPr lang="en-US" sz="1700" dirty="0" smtClean="0">
                <a:solidFill>
                  <a:srgbClr val="66D9EF"/>
                </a:solidFill>
                <a:latin typeface="Consolas"/>
              </a:rPr>
              <a:t>Tree</a:t>
            </a:r>
            <a:r>
              <a:rPr lang="en-US" sz="1700" dirty="0" smtClean="0">
                <a:solidFill>
                  <a:srgbClr val="000000"/>
                </a:solidFill>
                <a:latin typeface="Consolas"/>
              </a:rPr>
              <a:t>&lt;A&gt;, </a:t>
            </a:r>
            <a:r>
              <a:rPr lang="en-US" sz="1700" dirty="0" smtClean="0">
                <a:solidFill>
                  <a:srgbClr val="66D9EF"/>
                </a:solidFill>
                <a:latin typeface="Consolas"/>
              </a:rPr>
              <a:t>Tree</a:t>
            </a:r>
            <a:r>
              <a:rPr lang="en-US" sz="1700" dirty="0" smtClean="0">
                <a:solidFill>
                  <a:srgbClr val="000000"/>
                </a:solidFill>
                <a:latin typeface="Consolas"/>
              </a:rPr>
              <a:t>&lt;</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&gt;&gt;&gt; r, 		</a:t>
            </a:r>
          </a:p>
          <a:p>
            <a:pPr marL="0" indent="0">
              <a:buNone/>
            </a:pPr>
            <a:r>
              <a:rPr lang="en-US" sz="1700" dirty="0">
                <a:solidFill>
                  <a:srgbClr val="000000"/>
                </a:solidFill>
                <a:latin typeface="Consolas"/>
              </a:rPr>
              <a:t>	</a:t>
            </a:r>
            <a:r>
              <a:rPr lang="en-US" sz="1700" dirty="0" smtClean="0">
                <a:solidFill>
                  <a:srgbClr val="66D9EF"/>
                </a:solidFill>
                <a:latin typeface="Consolas"/>
              </a:rPr>
              <a:t>Tree</a:t>
            </a:r>
            <a:r>
              <a:rPr lang="en-US" sz="1700" dirty="0" smtClean="0">
                <a:solidFill>
                  <a:srgbClr val="000000"/>
                </a:solidFill>
                <a:latin typeface="Consolas"/>
              </a:rPr>
              <a:t>&lt;A&gt; t)</a:t>
            </a:r>
          </a:p>
          <a:p>
            <a:pPr marL="0" indent="0">
              <a:buNone/>
            </a:pPr>
            <a:r>
              <a:rPr lang="sv-SE" sz="1700" dirty="0" smtClean="0">
                <a:solidFill>
                  <a:srgbClr val="000000"/>
                </a:solidFill>
                <a:latin typeface="Consolas"/>
              </a:rPr>
              <a:t>        =&gt; (</a:t>
            </a:r>
            <a:r>
              <a:rPr lang="sv-SE" sz="1700" dirty="0" smtClean="0">
                <a:solidFill>
                  <a:srgbClr val="66D9EF"/>
                </a:solidFill>
                <a:latin typeface="Consolas"/>
              </a:rPr>
              <a:t>Tree</a:t>
            </a:r>
            <a:r>
              <a:rPr lang="sv-SE" sz="1700" dirty="0" smtClean="0">
                <a:solidFill>
                  <a:srgbClr val="000000"/>
                </a:solidFill>
                <a:latin typeface="Consolas"/>
              </a:rPr>
              <a:t>&lt;A&gt; t2) =&gt; </a:t>
            </a:r>
            <a:r>
              <a:rPr lang="en-US" sz="1700" dirty="0" smtClean="0">
                <a:solidFill>
                  <a:srgbClr val="000000"/>
                </a:solidFill>
                <a:latin typeface="Consolas"/>
              </a:rPr>
              <a:t>Node(</a:t>
            </a:r>
            <a:r>
              <a:rPr lang="en-US" sz="1700" dirty="0" smtClean="0">
                <a:solidFill>
                  <a:srgbClr val="F92672"/>
                </a:solidFill>
                <a:latin typeface="Consolas"/>
              </a:rPr>
              <a:t>new</a:t>
            </a:r>
            <a:r>
              <a:rPr lang="en-US" sz="1700" dirty="0" smtClean="0">
                <a:solidFill>
                  <a:srgbClr val="FFFFFF"/>
                </a:solidFill>
                <a:latin typeface="Consolas"/>
              </a:rPr>
              <a:t> </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&gt;(t2.Data, 	</a:t>
            </a:r>
            <a:r>
              <a:rPr lang="en-US" sz="1700" dirty="0">
                <a:solidFill>
                  <a:srgbClr val="000000"/>
                </a:solidFill>
                <a:latin typeface="Consolas"/>
              </a:rPr>
              <a:t>	</a:t>
            </a:r>
            <a:r>
              <a:rPr lang="en-US" sz="1700" dirty="0" smtClean="0">
                <a:solidFill>
                  <a:srgbClr val="000000"/>
                </a:solidFill>
                <a:latin typeface="Consolas"/>
              </a:rPr>
              <a:t>          </a:t>
            </a:r>
            <a:r>
              <a:rPr lang="en-US" sz="1700" dirty="0" err="1" smtClean="0">
                <a:solidFill>
                  <a:srgbClr val="000000"/>
                </a:solidFill>
                <a:latin typeface="Consolas"/>
              </a:rPr>
              <a:t>ReferenceEquals</a:t>
            </a:r>
            <a:r>
              <a:rPr lang="en-US" sz="1700" dirty="0" smtClean="0">
                <a:solidFill>
                  <a:srgbClr val="000000"/>
                </a:solidFill>
                <a:latin typeface="Consolas"/>
              </a:rPr>
              <a:t>(t, t2)), l(t2.Left), r(t2.Right)),</a:t>
            </a:r>
          </a:p>
          <a:p>
            <a:pPr marL="0" indent="0">
              <a:buNone/>
            </a:pPr>
            <a:r>
              <a:rPr lang="en-US" sz="1700" dirty="0" smtClean="0">
                <a:solidFill>
                  <a:srgbClr val="000000"/>
                </a:solidFill>
                <a:latin typeface="Consolas"/>
              </a:rPr>
              <a:t>        x1 =&gt; y =&gt; </a:t>
            </a:r>
            <a:r>
              <a:rPr lang="en-US" sz="1700" dirty="0" smtClean="0">
                <a:solidFill>
                  <a:srgbClr val="F92672"/>
                </a:solidFill>
                <a:latin typeface="Consolas"/>
              </a:rPr>
              <a:t>null</a:t>
            </a:r>
            <a:r>
              <a:rPr lang="en-US" sz="1700" dirty="0" smtClean="0">
                <a:solidFill>
                  <a:srgbClr val="000000"/>
                </a:solidFill>
                <a:latin typeface="Consolas"/>
              </a:rPr>
              <a:t>, tree)(tree2);</a:t>
            </a:r>
          </a:p>
          <a:p>
            <a:pPr marL="0" indent="0">
              <a:buNone/>
            </a:pPr>
            <a:r>
              <a:rPr lang="sv-SE" sz="1700" dirty="0" smtClean="0">
                <a:solidFill>
                  <a:srgbClr val="000000"/>
                </a:solidFill>
                <a:latin typeface="Consolas"/>
              </a:rPr>
              <a:t>}</a:t>
            </a:r>
          </a:p>
          <a:p>
            <a:pPr marL="0" indent="0">
              <a:buNone/>
            </a:pPr>
            <a:endParaRPr lang="sv-SE" sz="1700" dirty="0"/>
          </a:p>
        </p:txBody>
      </p:sp>
    </p:spTree>
    <p:extLst>
      <p:ext uri="{BB962C8B-B14F-4D97-AF65-F5344CB8AC3E}">
        <p14:creationId xmlns:p14="http://schemas.microsoft.com/office/powerpoint/2010/main" val="10200826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sv-SE" dirty="0" err="1">
                <a:solidFill>
                  <a:schemeClr val="tx1"/>
                </a:solidFill>
              </a:rPr>
              <a:t>Complex</a:t>
            </a:r>
            <a:r>
              <a:rPr lang="sv-SE" dirty="0">
                <a:solidFill>
                  <a:schemeClr val="tx1"/>
                </a:solidFill>
              </a:rPr>
              <a:t>      Simple</a:t>
            </a:r>
            <a:endParaRPr lang="en-US" i="1" dirty="0">
              <a:solidFill>
                <a:schemeClr val="tx1"/>
              </a:solidFill>
            </a:endParaRPr>
          </a:p>
        </p:txBody>
      </p:sp>
      <p:sp>
        <p:nvSpPr>
          <p:cNvPr id="5" name="Right Arrow 4"/>
          <p:cNvSpPr/>
          <p:nvPr/>
        </p:nvSpPr>
        <p:spPr>
          <a:xfrm>
            <a:off x="2819400" y="666750"/>
            <a:ext cx="504056"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00000"/>
              </a:solidFill>
            </a:endParaRPr>
          </a:p>
        </p:txBody>
      </p:sp>
      <p:sp>
        <p:nvSpPr>
          <p:cNvPr id="7" name="Content Placeholder 2"/>
          <p:cNvSpPr>
            <a:spLocks noGrp="1"/>
          </p:cNvSpPr>
          <p:nvPr>
            <p:ph idx="4294967295"/>
          </p:nvPr>
        </p:nvSpPr>
        <p:spPr>
          <a:xfrm>
            <a:off x="609600" y="1352550"/>
            <a:ext cx="8638200" cy="3790950"/>
          </a:xfrm>
          <a:prstGeom prst="rect">
            <a:avLst/>
          </a:prstGeom>
        </p:spPr>
        <p:txBody>
          <a:bodyPr>
            <a:noAutofit/>
          </a:bodyPr>
          <a:lstStyle/>
          <a:p>
            <a:pPr marL="0" indent="0">
              <a:buNone/>
            </a:pPr>
            <a:r>
              <a:rPr lang="en-US" sz="1700" dirty="0" smtClean="0">
                <a:solidFill>
                  <a:srgbClr val="FFFFFF"/>
                </a:solidFill>
                <a:latin typeface="Consolas"/>
              </a:rPr>
              <a:t>static </a:t>
            </a:r>
            <a:r>
              <a:rPr lang="en-US" sz="1700" dirty="0" smtClean="0">
                <a:solidFill>
                  <a:srgbClr val="66D9EF"/>
                </a:solidFill>
                <a:latin typeface="Consolas"/>
              </a:rPr>
              <a:t>Tree</a:t>
            </a:r>
            <a:r>
              <a:rPr lang="en-US" sz="1700" dirty="0">
                <a:latin typeface="Consolas"/>
              </a:rPr>
              <a:t>&lt;</a:t>
            </a:r>
            <a:r>
              <a:rPr lang="en-US" sz="1700" dirty="0" err="1">
                <a:solidFill>
                  <a:srgbClr val="66D9EF"/>
                </a:solidFill>
                <a:latin typeface="Consolas"/>
              </a:rPr>
              <a:t>KeyValuePair</a:t>
            </a:r>
            <a:r>
              <a:rPr lang="en-US" sz="1700" dirty="0">
                <a:solidFill>
                  <a:srgbClr val="000000"/>
                </a:solidFill>
                <a:latin typeface="Consolas"/>
              </a:rPr>
              <a:t>&lt;A, </a:t>
            </a:r>
            <a:r>
              <a:rPr lang="en-US" sz="1700" dirty="0" err="1">
                <a:solidFill>
                  <a:srgbClr val="F92672"/>
                </a:solidFill>
                <a:latin typeface="Consolas"/>
              </a:rPr>
              <a:t>bool</a:t>
            </a:r>
            <a:r>
              <a:rPr lang="en-US" sz="1700" dirty="0">
                <a:solidFill>
                  <a:srgbClr val="000000"/>
                </a:solidFill>
                <a:latin typeface="Consolas"/>
              </a:rPr>
              <a:t>&gt;&gt; </a:t>
            </a:r>
            <a:r>
              <a:rPr lang="en-US" sz="1700" dirty="0" err="1">
                <a:solidFill>
                  <a:srgbClr val="000000"/>
                </a:solidFill>
                <a:latin typeface="Consolas"/>
              </a:rPr>
              <a:t>DiffTree</a:t>
            </a:r>
            <a:r>
              <a:rPr lang="en-US" sz="1700" dirty="0">
                <a:solidFill>
                  <a:srgbClr val="000000"/>
                </a:solidFill>
                <a:latin typeface="Consolas"/>
              </a:rPr>
              <a:t>&lt;A&gt;(</a:t>
            </a:r>
            <a:r>
              <a:rPr lang="en-US" sz="1700" dirty="0">
                <a:solidFill>
                  <a:srgbClr val="66D9EF"/>
                </a:solidFill>
                <a:latin typeface="Consolas"/>
              </a:rPr>
              <a:t>Tree</a:t>
            </a:r>
            <a:r>
              <a:rPr lang="en-US" sz="1700" dirty="0">
                <a:solidFill>
                  <a:srgbClr val="000000"/>
                </a:solidFill>
                <a:latin typeface="Consolas"/>
              </a:rPr>
              <a:t>&lt;A&gt; tree, 						 </a:t>
            </a:r>
            <a:r>
              <a:rPr lang="en-US" sz="1700" dirty="0" smtClean="0">
                <a:solidFill>
                  <a:srgbClr val="66D9EF"/>
                </a:solidFill>
                <a:latin typeface="Consolas"/>
              </a:rPr>
              <a:t>Tree</a:t>
            </a:r>
            <a:r>
              <a:rPr lang="en-US" sz="1700" dirty="0">
                <a:solidFill>
                  <a:srgbClr val="000000"/>
                </a:solidFill>
                <a:latin typeface="Consolas"/>
              </a:rPr>
              <a:t>&lt;A&gt; tree2)</a:t>
            </a:r>
          </a:p>
          <a:p>
            <a:pPr marL="0" indent="0">
              <a:buNone/>
            </a:pPr>
            <a:r>
              <a:rPr lang="sv-SE" sz="1700" dirty="0">
                <a:solidFill>
                  <a:srgbClr val="000000"/>
                </a:solidFill>
                <a:latin typeface="Consolas"/>
              </a:rPr>
              <a:t>{</a:t>
            </a:r>
          </a:p>
          <a:p>
            <a:pPr marL="0" indent="0">
              <a:buNone/>
            </a:pPr>
            <a:r>
              <a:rPr lang="sv-SE" sz="1700" dirty="0">
                <a:solidFill>
                  <a:srgbClr val="FFFFFF"/>
                </a:solidFill>
                <a:latin typeface="Consolas"/>
              </a:rPr>
              <a:t>    return </a:t>
            </a:r>
            <a:r>
              <a:rPr lang="sv-SE" sz="1700" dirty="0">
                <a:solidFill>
                  <a:srgbClr val="000000"/>
                </a:solidFill>
                <a:latin typeface="Consolas"/>
              </a:rPr>
              <a:t>XFoldTree(</a:t>
            </a:r>
          </a:p>
          <a:p>
            <a:pPr marL="0" indent="0">
              <a:buNone/>
            </a:pPr>
            <a:r>
              <a:rPr lang="en-US" sz="1700" dirty="0" smtClean="0">
                <a:solidFill>
                  <a:srgbClr val="000000"/>
                </a:solidFill>
                <a:latin typeface="Consolas"/>
              </a:rPr>
              <a:t>        (A x, </a:t>
            </a:r>
            <a:r>
              <a:rPr lang="en-US" sz="1700" dirty="0" err="1" smtClean="0">
                <a:solidFill>
                  <a:srgbClr val="66D9EF"/>
                </a:solidFill>
                <a:latin typeface="Consolas"/>
              </a:rPr>
              <a:t>Func</a:t>
            </a:r>
            <a:r>
              <a:rPr lang="en-US" sz="1700" dirty="0" smtClean="0">
                <a:solidFill>
                  <a:srgbClr val="000000"/>
                </a:solidFill>
                <a:latin typeface="Consolas"/>
              </a:rPr>
              <a:t>&lt;</a:t>
            </a:r>
            <a:r>
              <a:rPr lang="en-US" sz="1700" dirty="0" smtClean="0">
                <a:solidFill>
                  <a:srgbClr val="66D9EF"/>
                </a:solidFill>
                <a:latin typeface="Consolas"/>
              </a:rPr>
              <a:t>Tree</a:t>
            </a:r>
            <a:r>
              <a:rPr lang="en-US" sz="1700" dirty="0" smtClean="0">
                <a:solidFill>
                  <a:srgbClr val="000000"/>
                </a:solidFill>
                <a:latin typeface="Consolas"/>
              </a:rPr>
              <a:t>&lt;A&gt;, </a:t>
            </a:r>
            <a:r>
              <a:rPr lang="en-US" sz="1700" dirty="0" smtClean="0">
                <a:solidFill>
                  <a:srgbClr val="66D9EF"/>
                </a:solidFill>
                <a:latin typeface="Consolas"/>
              </a:rPr>
              <a:t>Tree</a:t>
            </a:r>
            <a:r>
              <a:rPr lang="en-US" sz="1700" dirty="0" smtClean="0">
                <a:solidFill>
                  <a:srgbClr val="000000"/>
                </a:solidFill>
                <a:latin typeface="Consolas"/>
              </a:rPr>
              <a:t>&lt;</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&gt;&gt;&gt; l, 		</a:t>
            </a:r>
            <a:r>
              <a:rPr lang="en-US" sz="1700" dirty="0" err="1" smtClean="0">
                <a:solidFill>
                  <a:srgbClr val="66D9EF"/>
                </a:solidFill>
                <a:latin typeface="Consolas"/>
              </a:rPr>
              <a:t>Func</a:t>
            </a:r>
            <a:r>
              <a:rPr lang="en-US" sz="1700" dirty="0" smtClean="0">
                <a:solidFill>
                  <a:srgbClr val="000000"/>
                </a:solidFill>
                <a:latin typeface="Consolas"/>
              </a:rPr>
              <a:t>&lt;</a:t>
            </a:r>
            <a:r>
              <a:rPr lang="en-US" sz="1700" dirty="0" smtClean="0">
                <a:solidFill>
                  <a:srgbClr val="66D9EF"/>
                </a:solidFill>
                <a:latin typeface="Consolas"/>
              </a:rPr>
              <a:t>Tree</a:t>
            </a:r>
            <a:r>
              <a:rPr lang="en-US" sz="1700" dirty="0" smtClean="0">
                <a:solidFill>
                  <a:srgbClr val="000000"/>
                </a:solidFill>
                <a:latin typeface="Consolas"/>
              </a:rPr>
              <a:t>&lt;A&gt;, </a:t>
            </a:r>
            <a:r>
              <a:rPr lang="en-US" sz="1700" dirty="0" smtClean="0">
                <a:solidFill>
                  <a:srgbClr val="66D9EF"/>
                </a:solidFill>
                <a:latin typeface="Consolas"/>
              </a:rPr>
              <a:t>Tree</a:t>
            </a:r>
            <a:r>
              <a:rPr lang="en-US" sz="1700" dirty="0" smtClean="0">
                <a:solidFill>
                  <a:srgbClr val="000000"/>
                </a:solidFill>
                <a:latin typeface="Consolas"/>
              </a:rPr>
              <a:t>&lt;</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&gt;&gt;&gt; r, 		</a:t>
            </a:r>
          </a:p>
          <a:p>
            <a:pPr marL="0" indent="0">
              <a:buNone/>
            </a:pPr>
            <a:r>
              <a:rPr lang="en-US" sz="1700" dirty="0">
                <a:solidFill>
                  <a:srgbClr val="000000"/>
                </a:solidFill>
                <a:latin typeface="Consolas"/>
              </a:rPr>
              <a:t>	</a:t>
            </a:r>
            <a:r>
              <a:rPr lang="en-US" sz="1700" dirty="0" smtClean="0">
                <a:solidFill>
                  <a:srgbClr val="66D9EF"/>
                </a:solidFill>
                <a:latin typeface="Consolas"/>
              </a:rPr>
              <a:t>Tree</a:t>
            </a:r>
            <a:r>
              <a:rPr lang="en-US" sz="1700" dirty="0" smtClean="0">
                <a:solidFill>
                  <a:srgbClr val="000000"/>
                </a:solidFill>
                <a:latin typeface="Consolas"/>
              </a:rPr>
              <a:t>&lt;A&gt; t)</a:t>
            </a:r>
          </a:p>
          <a:p>
            <a:pPr marL="0" indent="0">
              <a:buNone/>
            </a:pPr>
            <a:r>
              <a:rPr lang="sv-SE" sz="1700" dirty="0" smtClean="0">
                <a:solidFill>
                  <a:srgbClr val="000000"/>
                </a:solidFill>
                <a:latin typeface="Consolas"/>
              </a:rPr>
              <a:t>        =&gt; (</a:t>
            </a:r>
            <a:r>
              <a:rPr lang="sv-SE" sz="1700" dirty="0" smtClean="0">
                <a:solidFill>
                  <a:srgbClr val="66D9EF"/>
                </a:solidFill>
                <a:latin typeface="Consolas"/>
              </a:rPr>
              <a:t>Tree</a:t>
            </a:r>
            <a:r>
              <a:rPr lang="sv-SE" sz="1700" dirty="0" smtClean="0">
                <a:solidFill>
                  <a:srgbClr val="000000"/>
                </a:solidFill>
                <a:latin typeface="Consolas"/>
              </a:rPr>
              <a:t>&lt;A&gt; t2) =&gt; </a:t>
            </a:r>
            <a:r>
              <a:rPr lang="en-US" sz="1700" dirty="0" smtClean="0">
                <a:solidFill>
                  <a:srgbClr val="000000"/>
                </a:solidFill>
                <a:latin typeface="Consolas"/>
              </a:rPr>
              <a:t>Node(</a:t>
            </a:r>
            <a:r>
              <a:rPr lang="en-US" sz="1700" dirty="0" smtClean="0">
                <a:solidFill>
                  <a:srgbClr val="F92672"/>
                </a:solidFill>
                <a:latin typeface="Consolas"/>
              </a:rPr>
              <a:t>new</a:t>
            </a:r>
            <a:r>
              <a:rPr lang="en-US" sz="1700" dirty="0" smtClean="0">
                <a:solidFill>
                  <a:srgbClr val="FFFFFF"/>
                </a:solidFill>
                <a:latin typeface="Consolas"/>
              </a:rPr>
              <a:t> </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&gt;(t2.Data, 	</a:t>
            </a:r>
            <a:r>
              <a:rPr lang="en-US" sz="1700" dirty="0">
                <a:solidFill>
                  <a:srgbClr val="000000"/>
                </a:solidFill>
                <a:latin typeface="Consolas"/>
              </a:rPr>
              <a:t>	</a:t>
            </a:r>
            <a:r>
              <a:rPr lang="en-US" sz="1700" dirty="0" smtClean="0">
                <a:solidFill>
                  <a:srgbClr val="000000"/>
                </a:solidFill>
                <a:latin typeface="Consolas"/>
              </a:rPr>
              <a:t>          </a:t>
            </a:r>
            <a:r>
              <a:rPr lang="en-US" sz="1700" dirty="0" err="1" smtClean="0">
                <a:solidFill>
                  <a:srgbClr val="000000"/>
                </a:solidFill>
                <a:latin typeface="Consolas"/>
              </a:rPr>
              <a:t>ReferenceEquals</a:t>
            </a:r>
            <a:r>
              <a:rPr lang="en-US" sz="1700" dirty="0" smtClean="0">
                <a:solidFill>
                  <a:srgbClr val="000000"/>
                </a:solidFill>
                <a:latin typeface="Consolas"/>
              </a:rPr>
              <a:t>(t, t2)), l(t2.Left), r(t2.Right)),</a:t>
            </a:r>
          </a:p>
          <a:p>
            <a:pPr marL="0" indent="0">
              <a:buNone/>
            </a:pPr>
            <a:r>
              <a:rPr lang="en-US" sz="1700" dirty="0" smtClean="0">
                <a:solidFill>
                  <a:srgbClr val="000000"/>
                </a:solidFill>
                <a:latin typeface="Consolas"/>
              </a:rPr>
              <a:t>        x1 =&gt; y =&gt; </a:t>
            </a:r>
            <a:r>
              <a:rPr lang="en-US" sz="1700" dirty="0" smtClean="0">
                <a:solidFill>
                  <a:srgbClr val="F92672"/>
                </a:solidFill>
                <a:latin typeface="Consolas"/>
              </a:rPr>
              <a:t>null</a:t>
            </a:r>
            <a:r>
              <a:rPr lang="en-US" sz="1700" dirty="0" smtClean="0">
                <a:solidFill>
                  <a:srgbClr val="000000"/>
                </a:solidFill>
                <a:latin typeface="Consolas"/>
              </a:rPr>
              <a:t>, tree)(tree2);</a:t>
            </a:r>
          </a:p>
          <a:p>
            <a:pPr marL="0" indent="0">
              <a:buNone/>
            </a:pPr>
            <a:r>
              <a:rPr lang="sv-SE" sz="1700" dirty="0" smtClean="0">
                <a:solidFill>
                  <a:srgbClr val="000000"/>
                </a:solidFill>
                <a:latin typeface="Consolas"/>
              </a:rPr>
              <a:t>}</a:t>
            </a:r>
          </a:p>
          <a:p>
            <a:pPr marL="0" indent="0">
              <a:buNone/>
            </a:pPr>
            <a:endParaRPr lang="sv-SE" sz="1700" dirty="0"/>
          </a:p>
        </p:txBody>
      </p:sp>
    </p:spTree>
    <p:extLst>
      <p:ext uri="{BB962C8B-B14F-4D97-AF65-F5344CB8AC3E}">
        <p14:creationId xmlns:p14="http://schemas.microsoft.com/office/powerpoint/2010/main" val="34583781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sv-SE" dirty="0" err="1">
                <a:solidFill>
                  <a:schemeClr val="tx1"/>
                </a:solidFill>
              </a:rPr>
              <a:t>Complex</a:t>
            </a:r>
            <a:r>
              <a:rPr lang="sv-SE" dirty="0">
                <a:solidFill>
                  <a:schemeClr val="tx1"/>
                </a:solidFill>
              </a:rPr>
              <a:t>      Simple</a:t>
            </a:r>
            <a:endParaRPr lang="en-US" i="1" dirty="0">
              <a:solidFill>
                <a:schemeClr val="tx1"/>
              </a:solidFill>
            </a:endParaRPr>
          </a:p>
        </p:txBody>
      </p:sp>
      <p:sp>
        <p:nvSpPr>
          <p:cNvPr id="5" name="Right Arrow 4"/>
          <p:cNvSpPr/>
          <p:nvPr/>
        </p:nvSpPr>
        <p:spPr>
          <a:xfrm>
            <a:off x="2819400" y="666750"/>
            <a:ext cx="504056"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00000"/>
              </a:solidFill>
            </a:endParaRPr>
          </a:p>
        </p:txBody>
      </p:sp>
      <p:sp>
        <p:nvSpPr>
          <p:cNvPr id="7" name="Content Placeholder 2"/>
          <p:cNvSpPr>
            <a:spLocks noGrp="1"/>
          </p:cNvSpPr>
          <p:nvPr>
            <p:ph idx="4294967295"/>
          </p:nvPr>
        </p:nvSpPr>
        <p:spPr>
          <a:xfrm>
            <a:off x="609600" y="1352550"/>
            <a:ext cx="8638200" cy="3790950"/>
          </a:xfrm>
          <a:prstGeom prst="rect">
            <a:avLst/>
          </a:prstGeom>
        </p:spPr>
        <p:txBody>
          <a:bodyPr>
            <a:noAutofit/>
          </a:bodyPr>
          <a:lstStyle/>
          <a:p>
            <a:pPr marL="0" indent="0">
              <a:buNone/>
            </a:pPr>
            <a:r>
              <a:rPr lang="en-US" sz="1700" dirty="0" smtClean="0">
                <a:solidFill>
                  <a:schemeClr val="bg1"/>
                </a:solidFill>
                <a:latin typeface="Consolas"/>
              </a:rPr>
              <a:t>static Tree</a:t>
            </a:r>
            <a:r>
              <a:rPr lang="en-US" sz="1700" dirty="0">
                <a:solidFill>
                  <a:schemeClr val="bg1"/>
                </a:solidFill>
                <a:latin typeface="Consolas"/>
              </a:rPr>
              <a:t>&lt;</a:t>
            </a:r>
            <a:r>
              <a:rPr lang="en-US" sz="1700" dirty="0" err="1">
                <a:solidFill>
                  <a:schemeClr val="bg1"/>
                </a:solidFill>
                <a:latin typeface="Consolas"/>
              </a:rPr>
              <a:t>KeyValuePair</a:t>
            </a:r>
            <a:r>
              <a:rPr lang="en-US" sz="1700" dirty="0">
                <a:solidFill>
                  <a:schemeClr val="bg1"/>
                </a:solidFill>
                <a:latin typeface="Consolas"/>
              </a:rPr>
              <a:t>&lt;A, </a:t>
            </a:r>
            <a:r>
              <a:rPr lang="en-US" sz="1700" dirty="0" err="1">
                <a:solidFill>
                  <a:schemeClr val="bg1"/>
                </a:solidFill>
                <a:latin typeface="Consolas"/>
              </a:rPr>
              <a:t>bool</a:t>
            </a:r>
            <a:r>
              <a:rPr lang="en-US" sz="1700" dirty="0">
                <a:solidFill>
                  <a:schemeClr val="bg1"/>
                </a:solidFill>
                <a:latin typeface="Consolas"/>
              </a:rPr>
              <a:t>&gt;&gt; </a:t>
            </a:r>
            <a:r>
              <a:rPr lang="en-US" sz="1700" dirty="0" err="1">
                <a:solidFill>
                  <a:srgbClr val="000000"/>
                </a:solidFill>
                <a:latin typeface="Consolas"/>
              </a:rPr>
              <a:t>DiffTree</a:t>
            </a:r>
            <a:r>
              <a:rPr lang="en-US" sz="1700" dirty="0">
                <a:solidFill>
                  <a:schemeClr val="bg1"/>
                </a:solidFill>
                <a:latin typeface="Consolas"/>
              </a:rPr>
              <a:t>&lt;A&gt;</a:t>
            </a:r>
            <a:r>
              <a:rPr lang="en-US" sz="1700" dirty="0">
                <a:solidFill>
                  <a:srgbClr val="000000"/>
                </a:solidFill>
                <a:latin typeface="Consolas"/>
              </a:rPr>
              <a:t>(</a:t>
            </a:r>
            <a:r>
              <a:rPr lang="en-US" sz="1700" dirty="0">
                <a:solidFill>
                  <a:srgbClr val="FFFFFF"/>
                </a:solidFill>
                <a:latin typeface="Consolas"/>
              </a:rPr>
              <a:t>Tree&lt;A&gt;</a:t>
            </a:r>
            <a:r>
              <a:rPr lang="en-US" sz="1700" dirty="0">
                <a:solidFill>
                  <a:srgbClr val="000000"/>
                </a:solidFill>
                <a:latin typeface="Consolas"/>
              </a:rPr>
              <a:t> tree, 						 </a:t>
            </a:r>
            <a:r>
              <a:rPr lang="en-US" sz="1700" dirty="0" smtClean="0">
                <a:solidFill>
                  <a:srgbClr val="FFFFFF"/>
                </a:solidFill>
                <a:latin typeface="Consolas"/>
              </a:rPr>
              <a:t>Tree</a:t>
            </a:r>
            <a:r>
              <a:rPr lang="en-US" sz="1700" dirty="0">
                <a:solidFill>
                  <a:srgbClr val="FFFFFF"/>
                </a:solidFill>
                <a:latin typeface="Consolas"/>
              </a:rPr>
              <a:t>&lt;A&gt; </a:t>
            </a:r>
            <a:r>
              <a:rPr lang="en-US" sz="1700" dirty="0">
                <a:solidFill>
                  <a:srgbClr val="000000"/>
                </a:solidFill>
                <a:latin typeface="Consolas"/>
              </a:rPr>
              <a:t>tree2)</a:t>
            </a:r>
          </a:p>
          <a:p>
            <a:pPr marL="0" indent="0">
              <a:buNone/>
            </a:pPr>
            <a:r>
              <a:rPr lang="sv-SE" sz="1700" dirty="0">
                <a:solidFill>
                  <a:srgbClr val="000000"/>
                </a:solidFill>
                <a:latin typeface="Consolas"/>
              </a:rPr>
              <a:t>{</a:t>
            </a:r>
          </a:p>
          <a:p>
            <a:pPr marL="0" indent="0">
              <a:buNone/>
            </a:pPr>
            <a:r>
              <a:rPr lang="sv-SE" sz="1700" dirty="0">
                <a:solidFill>
                  <a:srgbClr val="FFFFFF"/>
                </a:solidFill>
                <a:latin typeface="Consolas"/>
              </a:rPr>
              <a:t>    return </a:t>
            </a:r>
            <a:r>
              <a:rPr lang="sv-SE" sz="1700" dirty="0">
                <a:solidFill>
                  <a:srgbClr val="000000"/>
                </a:solidFill>
                <a:latin typeface="Consolas"/>
              </a:rPr>
              <a:t>XFoldTree(</a:t>
            </a:r>
          </a:p>
          <a:p>
            <a:pPr marL="0" indent="0">
              <a:buNone/>
            </a:pPr>
            <a:r>
              <a:rPr lang="en-US" sz="1700" dirty="0" smtClean="0">
                <a:solidFill>
                  <a:srgbClr val="000000"/>
                </a:solidFill>
                <a:latin typeface="Consolas"/>
              </a:rPr>
              <a:t>        (</a:t>
            </a:r>
            <a:r>
              <a:rPr lang="en-US" sz="1700" dirty="0" smtClean="0">
                <a:solidFill>
                  <a:srgbClr val="FFFFFF"/>
                </a:solidFill>
                <a:latin typeface="Consolas"/>
              </a:rPr>
              <a:t>A</a:t>
            </a:r>
            <a:r>
              <a:rPr lang="en-US" sz="1700" dirty="0" smtClean="0">
                <a:solidFill>
                  <a:srgbClr val="000000"/>
                </a:solidFill>
                <a:latin typeface="Consolas"/>
              </a:rPr>
              <a:t> x,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l,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r, 		</a:t>
            </a:r>
          </a:p>
          <a:p>
            <a:pPr marL="0" indent="0">
              <a:buNone/>
            </a:pPr>
            <a:r>
              <a:rPr lang="en-US" sz="1700" dirty="0">
                <a:solidFill>
                  <a:srgbClr val="000000"/>
                </a:solidFill>
                <a:latin typeface="Consolas"/>
              </a:rPr>
              <a:t>	</a:t>
            </a:r>
            <a:r>
              <a:rPr lang="en-US" sz="1700" dirty="0" smtClean="0">
                <a:solidFill>
                  <a:srgbClr val="FFFFFF"/>
                </a:solidFill>
                <a:latin typeface="Consolas"/>
              </a:rPr>
              <a:t>Tree&lt;A&gt;</a:t>
            </a:r>
            <a:r>
              <a:rPr lang="en-US" sz="1700" dirty="0" smtClean="0">
                <a:solidFill>
                  <a:srgbClr val="000000"/>
                </a:solidFill>
                <a:latin typeface="Consolas"/>
              </a:rPr>
              <a:t> t)</a:t>
            </a:r>
          </a:p>
          <a:p>
            <a:pPr marL="0" indent="0">
              <a:buNone/>
            </a:pPr>
            <a:r>
              <a:rPr lang="sv-SE" sz="1700" dirty="0" smtClean="0">
                <a:solidFill>
                  <a:srgbClr val="000000"/>
                </a:solidFill>
                <a:latin typeface="Consolas"/>
              </a:rPr>
              <a:t>        =&gt; (</a:t>
            </a:r>
            <a:r>
              <a:rPr lang="sv-SE" sz="1700" dirty="0" smtClean="0">
                <a:solidFill>
                  <a:srgbClr val="66D9EF"/>
                </a:solidFill>
                <a:latin typeface="Consolas"/>
              </a:rPr>
              <a:t>Tree</a:t>
            </a:r>
            <a:r>
              <a:rPr lang="sv-SE" sz="1700" dirty="0" smtClean="0">
                <a:solidFill>
                  <a:srgbClr val="000000"/>
                </a:solidFill>
                <a:latin typeface="Consolas"/>
              </a:rPr>
              <a:t>&lt;A&gt; t2) =&gt; </a:t>
            </a:r>
            <a:r>
              <a:rPr lang="en-US" sz="1700" dirty="0" smtClean="0">
                <a:solidFill>
                  <a:srgbClr val="000000"/>
                </a:solidFill>
                <a:latin typeface="Consolas"/>
              </a:rPr>
              <a:t>Node(</a:t>
            </a:r>
            <a:r>
              <a:rPr lang="en-US" sz="1700" dirty="0" smtClean="0">
                <a:solidFill>
                  <a:srgbClr val="F92672"/>
                </a:solidFill>
                <a:latin typeface="Consolas"/>
              </a:rPr>
              <a:t>new</a:t>
            </a:r>
            <a:r>
              <a:rPr lang="en-US" sz="1700" dirty="0" smtClean="0">
                <a:solidFill>
                  <a:srgbClr val="FFFFFF"/>
                </a:solidFill>
                <a:latin typeface="Consolas"/>
              </a:rPr>
              <a:t> </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&gt;(t2.Data, 	</a:t>
            </a:r>
            <a:r>
              <a:rPr lang="en-US" sz="1700" dirty="0">
                <a:solidFill>
                  <a:srgbClr val="000000"/>
                </a:solidFill>
                <a:latin typeface="Consolas"/>
              </a:rPr>
              <a:t>	</a:t>
            </a:r>
            <a:r>
              <a:rPr lang="en-US" sz="1700" dirty="0" smtClean="0">
                <a:solidFill>
                  <a:srgbClr val="000000"/>
                </a:solidFill>
                <a:latin typeface="Consolas"/>
              </a:rPr>
              <a:t>          </a:t>
            </a:r>
            <a:r>
              <a:rPr lang="en-US" sz="1700" dirty="0" err="1" smtClean="0">
                <a:solidFill>
                  <a:srgbClr val="000000"/>
                </a:solidFill>
                <a:latin typeface="Consolas"/>
              </a:rPr>
              <a:t>ReferenceEquals</a:t>
            </a:r>
            <a:r>
              <a:rPr lang="en-US" sz="1700" dirty="0" smtClean="0">
                <a:solidFill>
                  <a:srgbClr val="000000"/>
                </a:solidFill>
                <a:latin typeface="Consolas"/>
              </a:rPr>
              <a:t>(t, t2)), l(t2.Left), r(t2.Right)),</a:t>
            </a:r>
          </a:p>
          <a:p>
            <a:pPr marL="0" indent="0">
              <a:buNone/>
            </a:pPr>
            <a:r>
              <a:rPr lang="en-US" sz="1700" dirty="0" smtClean="0">
                <a:solidFill>
                  <a:srgbClr val="000000"/>
                </a:solidFill>
                <a:latin typeface="Consolas"/>
              </a:rPr>
              <a:t>        x1 =&gt; y =&gt; </a:t>
            </a:r>
            <a:r>
              <a:rPr lang="en-US" sz="1700" dirty="0" smtClean="0">
                <a:solidFill>
                  <a:srgbClr val="F92672"/>
                </a:solidFill>
                <a:latin typeface="Consolas"/>
              </a:rPr>
              <a:t>null</a:t>
            </a:r>
            <a:r>
              <a:rPr lang="en-US" sz="1700" dirty="0" smtClean="0">
                <a:solidFill>
                  <a:srgbClr val="000000"/>
                </a:solidFill>
                <a:latin typeface="Consolas"/>
              </a:rPr>
              <a:t>, tree)(tree2);</a:t>
            </a:r>
          </a:p>
          <a:p>
            <a:pPr marL="0" indent="0">
              <a:buNone/>
            </a:pPr>
            <a:r>
              <a:rPr lang="sv-SE" sz="1700" dirty="0" smtClean="0">
                <a:solidFill>
                  <a:srgbClr val="000000"/>
                </a:solidFill>
                <a:latin typeface="Consolas"/>
              </a:rPr>
              <a:t>}</a:t>
            </a:r>
          </a:p>
          <a:p>
            <a:pPr marL="0" indent="0">
              <a:buNone/>
            </a:pPr>
            <a:endParaRPr lang="sv-SE" sz="1700" dirty="0"/>
          </a:p>
        </p:txBody>
      </p:sp>
    </p:spTree>
    <p:extLst>
      <p:ext uri="{BB962C8B-B14F-4D97-AF65-F5344CB8AC3E}">
        <p14:creationId xmlns:p14="http://schemas.microsoft.com/office/powerpoint/2010/main" val="24245380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sv-SE" dirty="0" err="1">
                <a:solidFill>
                  <a:schemeClr val="tx1"/>
                </a:solidFill>
              </a:rPr>
              <a:t>Complex</a:t>
            </a:r>
            <a:r>
              <a:rPr lang="sv-SE" dirty="0">
                <a:solidFill>
                  <a:schemeClr val="tx1"/>
                </a:solidFill>
              </a:rPr>
              <a:t>      Simple</a:t>
            </a:r>
            <a:endParaRPr lang="en-US" i="1" dirty="0">
              <a:solidFill>
                <a:schemeClr val="tx1"/>
              </a:solidFill>
            </a:endParaRPr>
          </a:p>
        </p:txBody>
      </p:sp>
      <p:sp>
        <p:nvSpPr>
          <p:cNvPr id="5" name="Right Arrow 4"/>
          <p:cNvSpPr/>
          <p:nvPr/>
        </p:nvSpPr>
        <p:spPr>
          <a:xfrm>
            <a:off x="2819400" y="666750"/>
            <a:ext cx="504056"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00000"/>
              </a:solidFill>
            </a:endParaRPr>
          </a:p>
        </p:txBody>
      </p:sp>
      <p:sp>
        <p:nvSpPr>
          <p:cNvPr id="7" name="Content Placeholder 2"/>
          <p:cNvSpPr>
            <a:spLocks noGrp="1"/>
          </p:cNvSpPr>
          <p:nvPr>
            <p:ph idx="4294967295"/>
          </p:nvPr>
        </p:nvSpPr>
        <p:spPr>
          <a:xfrm>
            <a:off x="609600" y="1352550"/>
            <a:ext cx="8638200" cy="3790950"/>
          </a:xfrm>
          <a:prstGeom prst="rect">
            <a:avLst/>
          </a:prstGeom>
        </p:spPr>
        <p:txBody>
          <a:bodyPr>
            <a:noAutofit/>
          </a:bodyPr>
          <a:lstStyle/>
          <a:p>
            <a:pPr marL="0" indent="0">
              <a:buNone/>
            </a:pPr>
            <a:r>
              <a:rPr lang="en-US" sz="1700" dirty="0" smtClean="0">
                <a:solidFill>
                  <a:schemeClr val="bg1"/>
                </a:solidFill>
                <a:latin typeface="Consolas"/>
              </a:rPr>
              <a:t>static Tree</a:t>
            </a:r>
            <a:r>
              <a:rPr lang="en-US" sz="1700" dirty="0">
                <a:solidFill>
                  <a:schemeClr val="bg1"/>
                </a:solidFill>
                <a:latin typeface="Consolas"/>
              </a:rPr>
              <a:t>&lt;</a:t>
            </a:r>
            <a:r>
              <a:rPr lang="en-US" sz="1700" dirty="0" err="1">
                <a:solidFill>
                  <a:schemeClr val="bg1"/>
                </a:solidFill>
                <a:latin typeface="Consolas"/>
              </a:rPr>
              <a:t>KeyValuePair</a:t>
            </a:r>
            <a:r>
              <a:rPr lang="en-US" sz="1700" dirty="0">
                <a:solidFill>
                  <a:schemeClr val="bg1"/>
                </a:solidFill>
                <a:latin typeface="Consolas"/>
              </a:rPr>
              <a:t>&lt;A, </a:t>
            </a:r>
            <a:r>
              <a:rPr lang="en-US" sz="1700" dirty="0" err="1">
                <a:solidFill>
                  <a:schemeClr val="bg1"/>
                </a:solidFill>
                <a:latin typeface="Consolas"/>
              </a:rPr>
              <a:t>bool</a:t>
            </a:r>
            <a:r>
              <a:rPr lang="en-US" sz="1700" dirty="0">
                <a:solidFill>
                  <a:schemeClr val="bg1"/>
                </a:solidFill>
                <a:latin typeface="Consolas"/>
              </a:rPr>
              <a:t>&gt;&gt; </a:t>
            </a:r>
            <a:r>
              <a:rPr lang="en-US" sz="1700" dirty="0" err="1">
                <a:solidFill>
                  <a:srgbClr val="000000"/>
                </a:solidFill>
                <a:latin typeface="Consolas"/>
              </a:rPr>
              <a:t>DiffTree</a:t>
            </a:r>
            <a:r>
              <a:rPr lang="en-US" sz="1700" dirty="0">
                <a:solidFill>
                  <a:srgbClr val="FFFFFF"/>
                </a:solidFill>
                <a:latin typeface="Consolas"/>
              </a:rPr>
              <a:t>&lt;A&gt;</a:t>
            </a:r>
            <a:r>
              <a:rPr lang="en-US" sz="1700" dirty="0">
                <a:solidFill>
                  <a:srgbClr val="000000"/>
                </a:solidFill>
                <a:latin typeface="Consolas"/>
              </a:rPr>
              <a:t>(</a:t>
            </a:r>
            <a:r>
              <a:rPr lang="en-US" sz="1700" dirty="0">
                <a:solidFill>
                  <a:srgbClr val="FFFFFF"/>
                </a:solidFill>
                <a:latin typeface="Consolas"/>
              </a:rPr>
              <a:t>Tree&lt;A&gt;</a:t>
            </a:r>
            <a:r>
              <a:rPr lang="en-US" sz="1700" dirty="0">
                <a:solidFill>
                  <a:srgbClr val="000000"/>
                </a:solidFill>
                <a:latin typeface="Consolas"/>
              </a:rPr>
              <a:t> tree, 						 </a:t>
            </a:r>
            <a:r>
              <a:rPr lang="en-US" sz="1700" dirty="0" smtClean="0">
                <a:solidFill>
                  <a:srgbClr val="FFFFFF"/>
                </a:solidFill>
                <a:latin typeface="Consolas"/>
              </a:rPr>
              <a:t>Tree</a:t>
            </a:r>
            <a:r>
              <a:rPr lang="en-US" sz="1700" dirty="0">
                <a:solidFill>
                  <a:srgbClr val="FFFFFF"/>
                </a:solidFill>
                <a:latin typeface="Consolas"/>
              </a:rPr>
              <a:t>&lt;A&gt; </a:t>
            </a:r>
            <a:r>
              <a:rPr lang="en-US" sz="1700" dirty="0">
                <a:solidFill>
                  <a:srgbClr val="000000"/>
                </a:solidFill>
                <a:latin typeface="Consolas"/>
              </a:rPr>
              <a:t>tree2)</a:t>
            </a:r>
          </a:p>
          <a:p>
            <a:pPr marL="0" indent="0">
              <a:buNone/>
            </a:pPr>
            <a:r>
              <a:rPr lang="sv-SE" sz="1700" dirty="0">
                <a:solidFill>
                  <a:srgbClr val="000000"/>
                </a:solidFill>
                <a:latin typeface="Consolas"/>
              </a:rPr>
              <a:t>{</a:t>
            </a:r>
          </a:p>
          <a:p>
            <a:pPr marL="0" indent="0">
              <a:buNone/>
            </a:pPr>
            <a:r>
              <a:rPr lang="sv-SE" sz="1700" dirty="0">
                <a:solidFill>
                  <a:srgbClr val="FFFFFF"/>
                </a:solidFill>
                <a:latin typeface="Consolas"/>
              </a:rPr>
              <a:t>    return </a:t>
            </a:r>
            <a:r>
              <a:rPr lang="sv-SE" sz="1700" dirty="0">
                <a:solidFill>
                  <a:srgbClr val="000000"/>
                </a:solidFill>
                <a:latin typeface="Consolas"/>
              </a:rPr>
              <a:t>XFoldTree(</a:t>
            </a:r>
          </a:p>
          <a:p>
            <a:pPr marL="0" indent="0">
              <a:buNone/>
            </a:pPr>
            <a:r>
              <a:rPr lang="en-US" sz="1700" dirty="0" smtClean="0">
                <a:solidFill>
                  <a:srgbClr val="000000"/>
                </a:solidFill>
                <a:latin typeface="Consolas"/>
              </a:rPr>
              <a:t>        (</a:t>
            </a:r>
            <a:r>
              <a:rPr lang="en-US" sz="1700" dirty="0" smtClean="0">
                <a:solidFill>
                  <a:srgbClr val="FFFFFF"/>
                </a:solidFill>
                <a:latin typeface="Consolas"/>
              </a:rPr>
              <a:t>A</a:t>
            </a:r>
            <a:r>
              <a:rPr lang="en-US" sz="1700" dirty="0" smtClean="0">
                <a:solidFill>
                  <a:srgbClr val="000000"/>
                </a:solidFill>
                <a:latin typeface="Consolas"/>
              </a:rPr>
              <a:t> x,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l,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r, 		</a:t>
            </a:r>
          </a:p>
          <a:p>
            <a:pPr marL="0" indent="0">
              <a:buNone/>
            </a:pPr>
            <a:r>
              <a:rPr lang="en-US" sz="1700" dirty="0">
                <a:solidFill>
                  <a:srgbClr val="000000"/>
                </a:solidFill>
                <a:latin typeface="Consolas"/>
              </a:rPr>
              <a:t>	</a:t>
            </a:r>
            <a:r>
              <a:rPr lang="en-US" sz="1700" dirty="0" smtClean="0">
                <a:solidFill>
                  <a:srgbClr val="FFFFFF"/>
                </a:solidFill>
                <a:latin typeface="Consolas"/>
              </a:rPr>
              <a:t>Tree&lt;A&gt;</a:t>
            </a:r>
            <a:r>
              <a:rPr lang="en-US" sz="1700" dirty="0" smtClean="0">
                <a:solidFill>
                  <a:srgbClr val="000000"/>
                </a:solidFill>
                <a:latin typeface="Consolas"/>
              </a:rPr>
              <a:t> t, t2)</a:t>
            </a:r>
          </a:p>
          <a:p>
            <a:pPr marL="0" indent="0">
              <a:buNone/>
            </a:pPr>
            <a:r>
              <a:rPr lang="sv-SE" sz="1700" dirty="0" smtClean="0">
                <a:solidFill>
                  <a:srgbClr val="000000"/>
                </a:solidFill>
                <a:latin typeface="Consolas"/>
              </a:rPr>
              <a:t>        =&gt; </a:t>
            </a:r>
            <a:r>
              <a:rPr lang="sv-SE" sz="1700" dirty="0" smtClean="0">
                <a:solidFill>
                  <a:srgbClr val="FFFFFF"/>
                </a:solidFill>
                <a:latin typeface="Consolas"/>
              </a:rPr>
              <a:t>(Tree&lt;A&gt; t2) =&gt;</a:t>
            </a:r>
            <a:r>
              <a:rPr lang="sv-SE" sz="1700" dirty="0" smtClean="0">
                <a:solidFill>
                  <a:srgbClr val="000000"/>
                </a:solidFill>
                <a:latin typeface="Consolas"/>
              </a:rPr>
              <a:t> </a:t>
            </a:r>
            <a:r>
              <a:rPr lang="en-US" sz="1700" dirty="0" smtClean="0">
                <a:solidFill>
                  <a:srgbClr val="000000"/>
                </a:solidFill>
                <a:latin typeface="Consolas"/>
              </a:rPr>
              <a:t>Node(</a:t>
            </a:r>
            <a:r>
              <a:rPr lang="en-US" sz="1700" dirty="0" smtClean="0">
                <a:solidFill>
                  <a:srgbClr val="F92672"/>
                </a:solidFill>
                <a:latin typeface="Consolas"/>
              </a:rPr>
              <a:t>new</a:t>
            </a:r>
            <a:r>
              <a:rPr lang="en-US" sz="1700" dirty="0" smtClean="0">
                <a:solidFill>
                  <a:srgbClr val="FFFFFF"/>
                </a:solidFill>
                <a:latin typeface="Consolas"/>
              </a:rPr>
              <a:t> </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&gt;(t2.Data, 	</a:t>
            </a:r>
            <a:r>
              <a:rPr lang="en-US" sz="1700" dirty="0">
                <a:solidFill>
                  <a:srgbClr val="000000"/>
                </a:solidFill>
                <a:latin typeface="Consolas"/>
              </a:rPr>
              <a:t>	</a:t>
            </a:r>
            <a:r>
              <a:rPr lang="en-US" sz="1700" dirty="0" smtClean="0">
                <a:solidFill>
                  <a:srgbClr val="000000"/>
                </a:solidFill>
                <a:latin typeface="Consolas"/>
              </a:rPr>
              <a:t>          </a:t>
            </a:r>
            <a:r>
              <a:rPr lang="en-US" sz="1700" dirty="0" err="1" smtClean="0">
                <a:solidFill>
                  <a:srgbClr val="000000"/>
                </a:solidFill>
                <a:latin typeface="Consolas"/>
              </a:rPr>
              <a:t>ReferenceEquals</a:t>
            </a:r>
            <a:r>
              <a:rPr lang="en-US" sz="1700" dirty="0" smtClean="0">
                <a:solidFill>
                  <a:srgbClr val="000000"/>
                </a:solidFill>
                <a:latin typeface="Consolas"/>
              </a:rPr>
              <a:t>(t, t2)), l(t2.Left), r(t2.Right)),</a:t>
            </a:r>
          </a:p>
          <a:p>
            <a:pPr marL="0" indent="0">
              <a:buNone/>
            </a:pPr>
            <a:r>
              <a:rPr lang="en-US" sz="1700" dirty="0" smtClean="0">
                <a:solidFill>
                  <a:srgbClr val="000000"/>
                </a:solidFill>
                <a:latin typeface="Consolas"/>
              </a:rPr>
              <a:t>        x1 =&gt; y =&gt; </a:t>
            </a:r>
            <a:r>
              <a:rPr lang="en-US" sz="1700" dirty="0" smtClean="0">
                <a:solidFill>
                  <a:srgbClr val="F92672"/>
                </a:solidFill>
                <a:latin typeface="Consolas"/>
              </a:rPr>
              <a:t>null</a:t>
            </a:r>
            <a:r>
              <a:rPr lang="en-US" sz="1700" dirty="0" smtClean="0">
                <a:solidFill>
                  <a:srgbClr val="000000"/>
                </a:solidFill>
                <a:latin typeface="Consolas"/>
              </a:rPr>
              <a:t>, tree)(tree2);</a:t>
            </a:r>
          </a:p>
          <a:p>
            <a:pPr marL="0" indent="0">
              <a:buNone/>
            </a:pPr>
            <a:r>
              <a:rPr lang="sv-SE" sz="1700" dirty="0" smtClean="0">
                <a:solidFill>
                  <a:srgbClr val="000000"/>
                </a:solidFill>
                <a:latin typeface="Consolas"/>
              </a:rPr>
              <a:t>}</a:t>
            </a:r>
          </a:p>
          <a:p>
            <a:pPr marL="0" indent="0">
              <a:buNone/>
            </a:pPr>
            <a:endParaRPr lang="sv-SE" sz="1700" dirty="0"/>
          </a:p>
        </p:txBody>
      </p:sp>
    </p:spTree>
    <p:extLst>
      <p:ext uri="{BB962C8B-B14F-4D97-AF65-F5344CB8AC3E}">
        <p14:creationId xmlns:p14="http://schemas.microsoft.com/office/powerpoint/2010/main" val="41303067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sv-SE" dirty="0" err="1">
                <a:solidFill>
                  <a:schemeClr val="tx1"/>
                </a:solidFill>
              </a:rPr>
              <a:t>Complex</a:t>
            </a:r>
            <a:r>
              <a:rPr lang="sv-SE" dirty="0">
                <a:solidFill>
                  <a:schemeClr val="tx1"/>
                </a:solidFill>
              </a:rPr>
              <a:t>      Simple</a:t>
            </a:r>
            <a:endParaRPr lang="en-US" i="1" dirty="0">
              <a:solidFill>
                <a:schemeClr val="tx1"/>
              </a:solidFill>
            </a:endParaRPr>
          </a:p>
        </p:txBody>
      </p:sp>
      <p:sp>
        <p:nvSpPr>
          <p:cNvPr id="5" name="Right Arrow 4"/>
          <p:cNvSpPr/>
          <p:nvPr/>
        </p:nvSpPr>
        <p:spPr>
          <a:xfrm>
            <a:off x="2819400" y="666750"/>
            <a:ext cx="504056"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00000"/>
              </a:solidFill>
            </a:endParaRPr>
          </a:p>
        </p:txBody>
      </p:sp>
      <p:sp>
        <p:nvSpPr>
          <p:cNvPr id="7" name="Content Placeholder 2"/>
          <p:cNvSpPr>
            <a:spLocks noGrp="1"/>
          </p:cNvSpPr>
          <p:nvPr>
            <p:ph idx="4294967295"/>
          </p:nvPr>
        </p:nvSpPr>
        <p:spPr>
          <a:xfrm>
            <a:off x="609600" y="1352550"/>
            <a:ext cx="8638200" cy="3790950"/>
          </a:xfrm>
          <a:prstGeom prst="rect">
            <a:avLst/>
          </a:prstGeom>
        </p:spPr>
        <p:txBody>
          <a:bodyPr>
            <a:noAutofit/>
          </a:bodyPr>
          <a:lstStyle/>
          <a:p>
            <a:pPr marL="0" indent="0">
              <a:buNone/>
            </a:pPr>
            <a:r>
              <a:rPr lang="en-US" sz="1700" dirty="0" smtClean="0">
                <a:solidFill>
                  <a:schemeClr val="bg1"/>
                </a:solidFill>
                <a:latin typeface="Consolas"/>
              </a:rPr>
              <a:t>static Tree</a:t>
            </a:r>
            <a:r>
              <a:rPr lang="en-US" sz="1700" dirty="0">
                <a:solidFill>
                  <a:schemeClr val="bg1"/>
                </a:solidFill>
                <a:latin typeface="Consolas"/>
              </a:rPr>
              <a:t>&lt;</a:t>
            </a:r>
            <a:r>
              <a:rPr lang="en-US" sz="1700" dirty="0" err="1">
                <a:solidFill>
                  <a:schemeClr val="bg1"/>
                </a:solidFill>
                <a:latin typeface="Consolas"/>
              </a:rPr>
              <a:t>KeyValuePair</a:t>
            </a:r>
            <a:r>
              <a:rPr lang="en-US" sz="1700" dirty="0">
                <a:solidFill>
                  <a:schemeClr val="bg1"/>
                </a:solidFill>
                <a:latin typeface="Consolas"/>
              </a:rPr>
              <a:t>&lt;A, </a:t>
            </a:r>
            <a:r>
              <a:rPr lang="en-US" sz="1700" dirty="0" err="1">
                <a:solidFill>
                  <a:schemeClr val="bg1"/>
                </a:solidFill>
                <a:latin typeface="Consolas"/>
              </a:rPr>
              <a:t>bool</a:t>
            </a:r>
            <a:r>
              <a:rPr lang="en-US" sz="1700" dirty="0">
                <a:solidFill>
                  <a:schemeClr val="bg1"/>
                </a:solidFill>
                <a:latin typeface="Consolas"/>
              </a:rPr>
              <a:t>&gt;&gt; </a:t>
            </a:r>
            <a:r>
              <a:rPr lang="en-US" sz="1700" dirty="0" err="1">
                <a:solidFill>
                  <a:srgbClr val="000000"/>
                </a:solidFill>
                <a:latin typeface="Consolas"/>
              </a:rPr>
              <a:t>DiffTree</a:t>
            </a:r>
            <a:r>
              <a:rPr lang="en-US" sz="1700" dirty="0">
                <a:solidFill>
                  <a:srgbClr val="FFFFFF"/>
                </a:solidFill>
                <a:latin typeface="Consolas"/>
              </a:rPr>
              <a:t>&lt;A&gt;</a:t>
            </a:r>
            <a:r>
              <a:rPr lang="en-US" sz="1700" dirty="0">
                <a:solidFill>
                  <a:srgbClr val="000000"/>
                </a:solidFill>
                <a:latin typeface="Consolas"/>
              </a:rPr>
              <a:t>(</a:t>
            </a:r>
            <a:r>
              <a:rPr lang="en-US" sz="1700" dirty="0">
                <a:solidFill>
                  <a:srgbClr val="FFFFFF"/>
                </a:solidFill>
                <a:latin typeface="Consolas"/>
              </a:rPr>
              <a:t>Tree&lt;A&gt;</a:t>
            </a:r>
            <a:r>
              <a:rPr lang="en-US" sz="1700" dirty="0">
                <a:solidFill>
                  <a:srgbClr val="000000"/>
                </a:solidFill>
                <a:latin typeface="Consolas"/>
              </a:rPr>
              <a:t> tree, 						 </a:t>
            </a:r>
            <a:r>
              <a:rPr lang="en-US" sz="1700" dirty="0" smtClean="0">
                <a:solidFill>
                  <a:srgbClr val="FFFFFF"/>
                </a:solidFill>
                <a:latin typeface="Consolas"/>
              </a:rPr>
              <a:t>Tree</a:t>
            </a:r>
            <a:r>
              <a:rPr lang="en-US" sz="1700" dirty="0">
                <a:solidFill>
                  <a:srgbClr val="FFFFFF"/>
                </a:solidFill>
                <a:latin typeface="Consolas"/>
              </a:rPr>
              <a:t>&lt;A&gt; </a:t>
            </a:r>
            <a:r>
              <a:rPr lang="en-US" sz="1700" dirty="0">
                <a:solidFill>
                  <a:srgbClr val="000000"/>
                </a:solidFill>
                <a:latin typeface="Consolas"/>
              </a:rPr>
              <a:t>tree2)</a:t>
            </a:r>
          </a:p>
          <a:p>
            <a:pPr marL="0" indent="0">
              <a:buNone/>
            </a:pPr>
            <a:r>
              <a:rPr lang="sv-SE" sz="1700" dirty="0">
                <a:solidFill>
                  <a:srgbClr val="000000"/>
                </a:solidFill>
                <a:latin typeface="Consolas"/>
              </a:rPr>
              <a:t>{</a:t>
            </a:r>
          </a:p>
          <a:p>
            <a:pPr marL="0" indent="0">
              <a:buNone/>
            </a:pPr>
            <a:r>
              <a:rPr lang="sv-SE" sz="1700" dirty="0">
                <a:solidFill>
                  <a:srgbClr val="FFFFFF"/>
                </a:solidFill>
                <a:latin typeface="Consolas"/>
              </a:rPr>
              <a:t>    return </a:t>
            </a:r>
            <a:r>
              <a:rPr lang="sv-SE" sz="1700" dirty="0">
                <a:solidFill>
                  <a:srgbClr val="000000"/>
                </a:solidFill>
                <a:latin typeface="Consolas"/>
              </a:rPr>
              <a:t>XFoldTree(</a:t>
            </a:r>
          </a:p>
          <a:p>
            <a:pPr marL="0" indent="0">
              <a:buNone/>
            </a:pPr>
            <a:r>
              <a:rPr lang="en-US" sz="1700" dirty="0" smtClean="0">
                <a:solidFill>
                  <a:srgbClr val="000000"/>
                </a:solidFill>
                <a:latin typeface="Consolas"/>
              </a:rPr>
              <a:t>        (</a:t>
            </a:r>
            <a:r>
              <a:rPr lang="en-US" sz="1700" dirty="0" smtClean="0">
                <a:solidFill>
                  <a:srgbClr val="FFFFFF"/>
                </a:solidFill>
                <a:latin typeface="Consolas"/>
              </a:rPr>
              <a:t>A</a:t>
            </a:r>
            <a:r>
              <a:rPr lang="en-US" sz="1700" dirty="0" smtClean="0">
                <a:solidFill>
                  <a:srgbClr val="000000"/>
                </a:solidFill>
                <a:latin typeface="Consolas"/>
              </a:rPr>
              <a:t> x,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l,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r, 		</a:t>
            </a:r>
          </a:p>
          <a:p>
            <a:pPr marL="0" indent="0">
              <a:buNone/>
            </a:pPr>
            <a:r>
              <a:rPr lang="en-US" sz="1700" dirty="0">
                <a:solidFill>
                  <a:srgbClr val="000000"/>
                </a:solidFill>
                <a:latin typeface="Consolas"/>
              </a:rPr>
              <a:t>	</a:t>
            </a:r>
            <a:r>
              <a:rPr lang="en-US" sz="1700" dirty="0" smtClean="0">
                <a:solidFill>
                  <a:srgbClr val="FFFFFF"/>
                </a:solidFill>
                <a:latin typeface="Consolas"/>
              </a:rPr>
              <a:t>Tree&lt;A&gt;</a:t>
            </a:r>
            <a:r>
              <a:rPr lang="en-US" sz="1700" dirty="0" smtClean="0">
                <a:solidFill>
                  <a:srgbClr val="000000"/>
                </a:solidFill>
                <a:latin typeface="Consolas"/>
              </a:rPr>
              <a:t> t, t2)</a:t>
            </a:r>
          </a:p>
          <a:p>
            <a:pPr marL="0" indent="0">
              <a:buNone/>
            </a:pPr>
            <a:r>
              <a:rPr lang="sv-SE" sz="1700" dirty="0" smtClean="0">
                <a:solidFill>
                  <a:srgbClr val="000000"/>
                </a:solidFill>
                <a:latin typeface="Consolas"/>
              </a:rPr>
              <a:t>        =&gt;</a:t>
            </a:r>
          </a:p>
          <a:p>
            <a:pPr marL="0" indent="0">
              <a:buNone/>
            </a:pPr>
            <a:r>
              <a:rPr lang="sv-SE" sz="1700" dirty="0">
                <a:solidFill>
                  <a:srgbClr val="000000"/>
                </a:solidFill>
                <a:latin typeface="Consolas"/>
              </a:rPr>
              <a:t>	</a:t>
            </a:r>
            <a:r>
              <a:rPr lang="sv-SE" sz="1800" dirty="0" err="1" smtClean="0">
                <a:solidFill>
                  <a:srgbClr val="F92672"/>
                </a:solidFill>
                <a:latin typeface="Consolas"/>
              </a:rPr>
              <a:t>let</a:t>
            </a:r>
            <a:r>
              <a:rPr lang="sv-SE" sz="1800" dirty="0" smtClean="0">
                <a:solidFill>
                  <a:srgbClr val="FFFFFF"/>
                </a:solidFill>
                <a:latin typeface="Consolas"/>
              </a:rPr>
              <a:t> </a:t>
            </a:r>
            <a:r>
              <a:rPr lang="en-US" sz="1700" dirty="0" smtClean="0">
                <a:solidFill>
                  <a:srgbClr val="000000"/>
                </a:solidFill>
                <a:latin typeface="Consolas"/>
              </a:rPr>
              <a:t>(Node(x2, l2, r2)) = t2</a:t>
            </a:r>
          </a:p>
          <a:p>
            <a:pPr marL="0" indent="0">
              <a:buNone/>
            </a:pPr>
            <a:r>
              <a:rPr lang="en-US" sz="1700" dirty="0">
                <a:solidFill>
                  <a:srgbClr val="000000"/>
                </a:solidFill>
                <a:latin typeface="Consolas"/>
              </a:rPr>
              <a:t>	</a:t>
            </a:r>
            <a:r>
              <a:rPr lang="en-US" sz="1700" dirty="0" smtClean="0">
                <a:solidFill>
                  <a:srgbClr val="000000"/>
                </a:solidFill>
                <a:latin typeface="Consolas"/>
              </a:rPr>
              <a:t>Node((x2, t=t2), l l2, r r2)) (</a:t>
            </a:r>
            <a:r>
              <a:rPr lang="en-US" sz="1800" dirty="0" smtClean="0">
                <a:solidFill>
                  <a:srgbClr val="F92672"/>
                </a:solidFill>
                <a:latin typeface="Consolas"/>
              </a:rPr>
              <a:t>fun</a:t>
            </a:r>
            <a:r>
              <a:rPr lang="en-US" sz="1800" dirty="0" smtClean="0">
                <a:latin typeface="Consolas"/>
              </a:rPr>
              <a:t> </a:t>
            </a:r>
            <a:r>
              <a:rPr lang="en-US" sz="1800" dirty="0">
                <a:latin typeface="Consolas"/>
              </a:rPr>
              <a:t>_ _ </a:t>
            </a:r>
            <a:r>
              <a:rPr lang="en-US" sz="1800" dirty="0">
                <a:solidFill>
                  <a:srgbClr val="F92672"/>
                </a:solidFill>
                <a:latin typeface="Consolas"/>
              </a:rPr>
              <a:t>-</a:t>
            </a:r>
            <a:r>
              <a:rPr lang="en-US" sz="1800" dirty="0" smtClean="0">
                <a:solidFill>
                  <a:srgbClr val="F92672"/>
                </a:solidFill>
                <a:latin typeface="Consolas"/>
              </a:rPr>
              <a:t>&gt; </a:t>
            </a:r>
            <a:r>
              <a:rPr lang="en-US" sz="1700" dirty="0" smtClean="0">
                <a:solidFill>
                  <a:srgbClr val="000000"/>
                </a:solidFill>
                <a:latin typeface="Consolas"/>
              </a:rPr>
              <a:t>Leaf) tree tree2;</a:t>
            </a:r>
          </a:p>
          <a:p>
            <a:pPr marL="0" indent="0">
              <a:buNone/>
            </a:pPr>
            <a:r>
              <a:rPr lang="sv-SE" sz="1700" dirty="0" smtClean="0">
                <a:solidFill>
                  <a:srgbClr val="000000"/>
                </a:solidFill>
                <a:latin typeface="Consolas"/>
              </a:rPr>
              <a:t>}</a:t>
            </a:r>
          </a:p>
          <a:p>
            <a:pPr marL="0" indent="0">
              <a:buNone/>
            </a:pPr>
            <a:endParaRPr lang="sv-SE" sz="1700" dirty="0"/>
          </a:p>
        </p:txBody>
      </p:sp>
    </p:spTree>
    <p:extLst>
      <p:ext uri="{BB962C8B-B14F-4D97-AF65-F5344CB8AC3E}">
        <p14:creationId xmlns:p14="http://schemas.microsoft.com/office/powerpoint/2010/main" val="1251242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sv-SE" dirty="0" err="1">
                <a:solidFill>
                  <a:schemeClr val="tx1"/>
                </a:solidFill>
              </a:rPr>
              <a:t>Complex</a:t>
            </a:r>
            <a:r>
              <a:rPr lang="sv-SE" dirty="0">
                <a:solidFill>
                  <a:schemeClr val="tx1"/>
                </a:solidFill>
              </a:rPr>
              <a:t>      Simple</a:t>
            </a:r>
            <a:endParaRPr lang="en-US" i="1" dirty="0">
              <a:solidFill>
                <a:schemeClr val="tx1"/>
              </a:solidFill>
            </a:endParaRPr>
          </a:p>
        </p:txBody>
      </p:sp>
      <p:sp>
        <p:nvSpPr>
          <p:cNvPr id="5" name="Right Arrow 4"/>
          <p:cNvSpPr/>
          <p:nvPr/>
        </p:nvSpPr>
        <p:spPr>
          <a:xfrm>
            <a:off x="2819400" y="666750"/>
            <a:ext cx="504056"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00000"/>
              </a:solidFill>
            </a:endParaRPr>
          </a:p>
        </p:txBody>
      </p:sp>
      <p:sp>
        <p:nvSpPr>
          <p:cNvPr id="7" name="Content Placeholder 2"/>
          <p:cNvSpPr>
            <a:spLocks noGrp="1"/>
          </p:cNvSpPr>
          <p:nvPr>
            <p:ph idx="4294967295"/>
          </p:nvPr>
        </p:nvSpPr>
        <p:spPr>
          <a:xfrm>
            <a:off x="609600" y="1352550"/>
            <a:ext cx="8638200" cy="3790950"/>
          </a:xfrm>
          <a:prstGeom prst="rect">
            <a:avLst/>
          </a:prstGeom>
        </p:spPr>
        <p:txBody>
          <a:bodyPr>
            <a:noAutofit/>
          </a:bodyPr>
          <a:lstStyle/>
          <a:p>
            <a:pPr marL="0" indent="0">
              <a:buNone/>
            </a:pPr>
            <a:r>
              <a:rPr lang="en-US" sz="1700" dirty="0" smtClean="0">
                <a:solidFill>
                  <a:schemeClr val="bg1"/>
                </a:solidFill>
                <a:latin typeface="Consolas"/>
              </a:rPr>
              <a:t>static Tree</a:t>
            </a:r>
            <a:r>
              <a:rPr lang="en-US" sz="1700" dirty="0">
                <a:solidFill>
                  <a:schemeClr val="bg1"/>
                </a:solidFill>
                <a:latin typeface="Consolas"/>
              </a:rPr>
              <a:t>&lt;</a:t>
            </a:r>
            <a:r>
              <a:rPr lang="en-US" sz="1700" dirty="0" err="1">
                <a:solidFill>
                  <a:schemeClr val="bg1"/>
                </a:solidFill>
                <a:latin typeface="Consolas"/>
              </a:rPr>
              <a:t>KeyValuePair</a:t>
            </a:r>
            <a:r>
              <a:rPr lang="en-US" sz="1700" dirty="0">
                <a:solidFill>
                  <a:schemeClr val="bg1"/>
                </a:solidFill>
                <a:latin typeface="Consolas"/>
              </a:rPr>
              <a:t>&lt;A, </a:t>
            </a:r>
            <a:r>
              <a:rPr lang="en-US" sz="1700" dirty="0" err="1">
                <a:solidFill>
                  <a:schemeClr val="bg1"/>
                </a:solidFill>
                <a:latin typeface="Consolas"/>
              </a:rPr>
              <a:t>bool</a:t>
            </a:r>
            <a:r>
              <a:rPr lang="en-US" sz="1700" dirty="0">
                <a:solidFill>
                  <a:schemeClr val="bg1"/>
                </a:solidFill>
                <a:latin typeface="Consolas"/>
              </a:rPr>
              <a:t>&gt;&gt; </a:t>
            </a:r>
            <a:r>
              <a:rPr lang="en-US" sz="1700" dirty="0" err="1">
                <a:solidFill>
                  <a:srgbClr val="000000"/>
                </a:solidFill>
                <a:latin typeface="Consolas"/>
              </a:rPr>
              <a:t>DiffTree</a:t>
            </a:r>
            <a:r>
              <a:rPr lang="en-US" sz="1700" dirty="0">
                <a:solidFill>
                  <a:srgbClr val="FFFFFF"/>
                </a:solidFill>
                <a:latin typeface="Consolas"/>
              </a:rPr>
              <a:t>&lt;A&gt;</a:t>
            </a:r>
            <a:r>
              <a:rPr lang="en-US" sz="1700" dirty="0">
                <a:solidFill>
                  <a:srgbClr val="000000"/>
                </a:solidFill>
                <a:latin typeface="Consolas"/>
              </a:rPr>
              <a:t>(</a:t>
            </a:r>
            <a:r>
              <a:rPr lang="en-US" sz="1700" dirty="0">
                <a:solidFill>
                  <a:srgbClr val="FFFFFF"/>
                </a:solidFill>
                <a:latin typeface="Consolas"/>
              </a:rPr>
              <a:t>Tree&lt;A&gt;</a:t>
            </a:r>
            <a:r>
              <a:rPr lang="en-US" sz="1700" dirty="0">
                <a:solidFill>
                  <a:srgbClr val="000000"/>
                </a:solidFill>
                <a:latin typeface="Consolas"/>
              </a:rPr>
              <a:t> tree, 						 </a:t>
            </a:r>
            <a:r>
              <a:rPr lang="en-US" sz="1700" dirty="0" smtClean="0">
                <a:solidFill>
                  <a:srgbClr val="FFFFFF"/>
                </a:solidFill>
                <a:latin typeface="Consolas"/>
              </a:rPr>
              <a:t>Tree</a:t>
            </a:r>
            <a:r>
              <a:rPr lang="en-US" sz="1700" dirty="0">
                <a:solidFill>
                  <a:srgbClr val="FFFFFF"/>
                </a:solidFill>
                <a:latin typeface="Consolas"/>
              </a:rPr>
              <a:t>&lt;A&gt; </a:t>
            </a:r>
            <a:r>
              <a:rPr lang="en-US" sz="1700" dirty="0">
                <a:solidFill>
                  <a:srgbClr val="000000"/>
                </a:solidFill>
                <a:latin typeface="Consolas"/>
              </a:rPr>
              <a:t>tree2)</a:t>
            </a:r>
          </a:p>
          <a:p>
            <a:pPr marL="0" indent="0">
              <a:buNone/>
            </a:pPr>
            <a:r>
              <a:rPr lang="sv-SE" sz="1700" dirty="0">
                <a:solidFill>
                  <a:srgbClr val="FFFFFF"/>
                </a:solidFill>
                <a:latin typeface="Consolas"/>
              </a:rPr>
              <a:t>{</a:t>
            </a:r>
          </a:p>
          <a:p>
            <a:pPr marL="0" indent="0">
              <a:buNone/>
            </a:pPr>
            <a:r>
              <a:rPr lang="sv-SE" sz="1700" dirty="0">
                <a:solidFill>
                  <a:srgbClr val="FFFFFF"/>
                </a:solidFill>
                <a:latin typeface="Consolas"/>
              </a:rPr>
              <a:t>    return </a:t>
            </a:r>
            <a:r>
              <a:rPr lang="sv-SE" sz="1700" dirty="0">
                <a:solidFill>
                  <a:srgbClr val="000000"/>
                </a:solidFill>
                <a:latin typeface="Consolas"/>
              </a:rPr>
              <a:t>XFoldTree(</a:t>
            </a:r>
          </a:p>
          <a:p>
            <a:pPr marL="0" indent="0">
              <a:buNone/>
            </a:pPr>
            <a:r>
              <a:rPr lang="en-US" sz="1700" dirty="0" smtClean="0">
                <a:solidFill>
                  <a:srgbClr val="000000"/>
                </a:solidFill>
                <a:latin typeface="Consolas"/>
              </a:rPr>
              <a:t>        (</a:t>
            </a:r>
            <a:r>
              <a:rPr lang="en-US" sz="1700" dirty="0" smtClean="0">
                <a:solidFill>
                  <a:srgbClr val="FFFFFF"/>
                </a:solidFill>
                <a:latin typeface="Consolas"/>
              </a:rPr>
              <a:t>A</a:t>
            </a:r>
            <a:r>
              <a:rPr lang="en-US" sz="1700" dirty="0" smtClean="0">
                <a:solidFill>
                  <a:srgbClr val="000000"/>
                </a:solidFill>
                <a:latin typeface="Consolas"/>
              </a:rPr>
              <a:t> x,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l,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r, 		</a:t>
            </a:r>
          </a:p>
          <a:p>
            <a:pPr marL="0" indent="0">
              <a:buNone/>
            </a:pPr>
            <a:r>
              <a:rPr lang="en-US" sz="1700" dirty="0">
                <a:solidFill>
                  <a:srgbClr val="000000"/>
                </a:solidFill>
                <a:latin typeface="Consolas"/>
              </a:rPr>
              <a:t>	</a:t>
            </a:r>
            <a:r>
              <a:rPr lang="en-US" sz="1700" dirty="0" smtClean="0">
                <a:solidFill>
                  <a:srgbClr val="FFFFFF"/>
                </a:solidFill>
                <a:latin typeface="Consolas"/>
              </a:rPr>
              <a:t>Tree&lt;A&gt;</a:t>
            </a:r>
            <a:r>
              <a:rPr lang="en-US" sz="1700" dirty="0" smtClean="0">
                <a:solidFill>
                  <a:srgbClr val="000000"/>
                </a:solidFill>
                <a:latin typeface="Consolas"/>
              </a:rPr>
              <a:t> t, t2)</a:t>
            </a:r>
          </a:p>
          <a:p>
            <a:pPr marL="0" indent="0">
              <a:buNone/>
            </a:pPr>
            <a:r>
              <a:rPr lang="sv-SE" sz="1700" dirty="0" smtClean="0">
                <a:solidFill>
                  <a:srgbClr val="000000"/>
                </a:solidFill>
                <a:latin typeface="Consolas"/>
              </a:rPr>
              <a:t>        =&gt;</a:t>
            </a:r>
          </a:p>
          <a:p>
            <a:pPr marL="0" indent="0">
              <a:buNone/>
            </a:pPr>
            <a:r>
              <a:rPr lang="sv-SE" sz="1700" dirty="0">
                <a:solidFill>
                  <a:srgbClr val="000000"/>
                </a:solidFill>
                <a:latin typeface="Consolas"/>
              </a:rPr>
              <a:t>	</a:t>
            </a:r>
            <a:r>
              <a:rPr lang="sv-SE" sz="1800" dirty="0" err="1" smtClean="0">
                <a:solidFill>
                  <a:srgbClr val="F92672"/>
                </a:solidFill>
                <a:latin typeface="Consolas"/>
              </a:rPr>
              <a:t>let</a:t>
            </a:r>
            <a:r>
              <a:rPr lang="sv-SE" sz="1800" dirty="0" smtClean="0">
                <a:solidFill>
                  <a:srgbClr val="FFFFFF"/>
                </a:solidFill>
                <a:latin typeface="Consolas"/>
              </a:rPr>
              <a:t> </a:t>
            </a:r>
            <a:r>
              <a:rPr lang="en-US" sz="1700" dirty="0" smtClean="0">
                <a:solidFill>
                  <a:srgbClr val="000000"/>
                </a:solidFill>
                <a:latin typeface="Consolas"/>
              </a:rPr>
              <a:t>(Node(x2, l2, r2)) = t2</a:t>
            </a:r>
          </a:p>
          <a:p>
            <a:pPr marL="0" indent="0">
              <a:buNone/>
            </a:pPr>
            <a:r>
              <a:rPr lang="en-US" sz="1700" dirty="0">
                <a:solidFill>
                  <a:srgbClr val="000000"/>
                </a:solidFill>
                <a:latin typeface="Consolas"/>
              </a:rPr>
              <a:t>	</a:t>
            </a:r>
            <a:r>
              <a:rPr lang="en-US" sz="1700" dirty="0" smtClean="0">
                <a:solidFill>
                  <a:srgbClr val="000000"/>
                </a:solidFill>
                <a:latin typeface="Consolas"/>
              </a:rPr>
              <a:t>Node((x2, t=t2), l l2, r r2)) (</a:t>
            </a:r>
            <a:r>
              <a:rPr lang="en-US" sz="1800" dirty="0" smtClean="0">
                <a:solidFill>
                  <a:srgbClr val="F92672"/>
                </a:solidFill>
                <a:latin typeface="Consolas"/>
              </a:rPr>
              <a:t>fun</a:t>
            </a:r>
            <a:r>
              <a:rPr lang="en-US" sz="1800" dirty="0" smtClean="0">
                <a:latin typeface="Consolas"/>
              </a:rPr>
              <a:t> </a:t>
            </a:r>
            <a:r>
              <a:rPr lang="en-US" sz="1800" dirty="0">
                <a:latin typeface="Consolas"/>
              </a:rPr>
              <a:t>_ _ </a:t>
            </a:r>
            <a:r>
              <a:rPr lang="en-US" sz="1800" dirty="0">
                <a:solidFill>
                  <a:srgbClr val="F92672"/>
                </a:solidFill>
                <a:latin typeface="Consolas"/>
              </a:rPr>
              <a:t>-</a:t>
            </a:r>
            <a:r>
              <a:rPr lang="en-US" sz="1800" dirty="0" smtClean="0">
                <a:solidFill>
                  <a:srgbClr val="F92672"/>
                </a:solidFill>
                <a:latin typeface="Consolas"/>
              </a:rPr>
              <a:t>&gt; </a:t>
            </a:r>
            <a:r>
              <a:rPr lang="en-US" sz="1700" dirty="0" smtClean="0">
                <a:solidFill>
                  <a:srgbClr val="000000"/>
                </a:solidFill>
                <a:latin typeface="Consolas"/>
              </a:rPr>
              <a:t>Leaf) tree tree2</a:t>
            </a:r>
          </a:p>
          <a:p>
            <a:pPr marL="0" indent="0">
              <a:buNone/>
            </a:pPr>
            <a:r>
              <a:rPr lang="sv-SE" sz="1700" dirty="0" smtClean="0">
                <a:solidFill>
                  <a:srgbClr val="FFFFFF"/>
                </a:solidFill>
                <a:latin typeface="Consolas"/>
              </a:rPr>
              <a:t>}</a:t>
            </a:r>
          </a:p>
          <a:p>
            <a:pPr marL="0" indent="0">
              <a:buNone/>
            </a:pPr>
            <a:endParaRPr lang="sv-SE" sz="1700" dirty="0"/>
          </a:p>
        </p:txBody>
      </p:sp>
    </p:spTree>
    <p:extLst>
      <p:ext uri="{BB962C8B-B14F-4D97-AF65-F5344CB8AC3E}">
        <p14:creationId xmlns:p14="http://schemas.microsoft.com/office/powerpoint/2010/main" val="31689737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sv-SE" dirty="0" err="1">
                <a:solidFill>
                  <a:schemeClr val="tx1"/>
                </a:solidFill>
              </a:rPr>
              <a:t>Complex</a:t>
            </a:r>
            <a:r>
              <a:rPr lang="sv-SE" dirty="0">
                <a:solidFill>
                  <a:schemeClr val="tx1"/>
                </a:solidFill>
              </a:rPr>
              <a:t>      Simple</a:t>
            </a:r>
            <a:endParaRPr lang="en-US" i="1" dirty="0">
              <a:solidFill>
                <a:schemeClr val="tx1"/>
              </a:solidFill>
            </a:endParaRPr>
          </a:p>
        </p:txBody>
      </p:sp>
      <p:sp>
        <p:nvSpPr>
          <p:cNvPr id="5" name="Right Arrow 4"/>
          <p:cNvSpPr/>
          <p:nvPr/>
        </p:nvSpPr>
        <p:spPr>
          <a:xfrm>
            <a:off x="2819400" y="666750"/>
            <a:ext cx="504056"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00000"/>
              </a:solidFill>
            </a:endParaRPr>
          </a:p>
        </p:txBody>
      </p:sp>
      <p:sp>
        <p:nvSpPr>
          <p:cNvPr id="7" name="Content Placeholder 2"/>
          <p:cNvSpPr>
            <a:spLocks noGrp="1"/>
          </p:cNvSpPr>
          <p:nvPr>
            <p:ph idx="4294967295"/>
          </p:nvPr>
        </p:nvSpPr>
        <p:spPr>
          <a:xfrm>
            <a:off x="609600" y="1352550"/>
            <a:ext cx="8638200" cy="3790950"/>
          </a:xfrm>
          <a:prstGeom prst="rect">
            <a:avLst/>
          </a:prstGeom>
        </p:spPr>
        <p:txBody>
          <a:bodyPr>
            <a:noAutofit/>
          </a:bodyPr>
          <a:lstStyle/>
          <a:p>
            <a:pPr marL="0" indent="0">
              <a:buNone/>
            </a:pPr>
            <a:r>
              <a:rPr lang="en-US" sz="1700" dirty="0" smtClean="0">
                <a:solidFill>
                  <a:schemeClr val="bg1"/>
                </a:solidFill>
                <a:latin typeface="Consolas"/>
              </a:rPr>
              <a:t>static Tree</a:t>
            </a:r>
            <a:r>
              <a:rPr lang="en-US" sz="1700" dirty="0">
                <a:solidFill>
                  <a:schemeClr val="bg1"/>
                </a:solidFill>
                <a:latin typeface="Consolas"/>
              </a:rPr>
              <a:t>&lt;</a:t>
            </a:r>
            <a:r>
              <a:rPr lang="en-US" sz="1700" dirty="0" err="1">
                <a:solidFill>
                  <a:schemeClr val="bg1"/>
                </a:solidFill>
                <a:latin typeface="Consolas"/>
              </a:rPr>
              <a:t>KeyValuePair</a:t>
            </a:r>
            <a:r>
              <a:rPr lang="en-US" sz="1700" dirty="0">
                <a:solidFill>
                  <a:schemeClr val="bg1"/>
                </a:solidFill>
                <a:latin typeface="Consolas"/>
              </a:rPr>
              <a:t>&lt;A, </a:t>
            </a:r>
            <a:r>
              <a:rPr lang="en-US" sz="1700" dirty="0" smtClean="0">
                <a:solidFill>
                  <a:schemeClr val="bg1"/>
                </a:solidFill>
                <a:latin typeface="Consolas"/>
              </a:rPr>
              <a:t>boo</a:t>
            </a:r>
            <a:r>
              <a:rPr lang="sv-SE" sz="1600" dirty="0" err="1" smtClean="0">
                <a:solidFill>
                  <a:srgbClr val="F92672"/>
                </a:solidFill>
                <a:latin typeface="Consolas"/>
              </a:rPr>
              <a:t>let</a:t>
            </a:r>
            <a:r>
              <a:rPr lang="en-US" sz="1700" dirty="0" smtClean="0">
                <a:solidFill>
                  <a:schemeClr val="bg1"/>
                </a:solidFill>
                <a:latin typeface="Consolas"/>
              </a:rPr>
              <a:t> </a:t>
            </a:r>
            <a:r>
              <a:rPr lang="en-US" sz="1700" dirty="0" err="1">
                <a:solidFill>
                  <a:srgbClr val="000000"/>
                </a:solidFill>
                <a:latin typeface="Consolas"/>
              </a:rPr>
              <a:t>DiffTree</a:t>
            </a:r>
            <a:r>
              <a:rPr lang="en-US" sz="1700" dirty="0">
                <a:solidFill>
                  <a:srgbClr val="FFFFFF"/>
                </a:solidFill>
                <a:latin typeface="Consolas"/>
              </a:rPr>
              <a:t>&lt;A&gt;</a:t>
            </a:r>
            <a:r>
              <a:rPr lang="en-US" sz="1700" dirty="0">
                <a:solidFill>
                  <a:srgbClr val="000000"/>
                </a:solidFill>
                <a:latin typeface="Consolas"/>
              </a:rPr>
              <a:t>(</a:t>
            </a:r>
            <a:r>
              <a:rPr lang="en-US" sz="1700" dirty="0">
                <a:solidFill>
                  <a:srgbClr val="FFFFFF"/>
                </a:solidFill>
                <a:latin typeface="Consolas"/>
              </a:rPr>
              <a:t>Tree&lt;A&gt;</a:t>
            </a:r>
            <a:r>
              <a:rPr lang="en-US" sz="1700" dirty="0">
                <a:solidFill>
                  <a:srgbClr val="000000"/>
                </a:solidFill>
                <a:latin typeface="Consolas"/>
              </a:rPr>
              <a:t> tree, 						 </a:t>
            </a:r>
            <a:r>
              <a:rPr lang="en-US" sz="1700" dirty="0" smtClean="0">
                <a:solidFill>
                  <a:srgbClr val="FFFFFF"/>
                </a:solidFill>
                <a:latin typeface="Consolas"/>
              </a:rPr>
              <a:t>Tree</a:t>
            </a:r>
            <a:r>
              <a:rPr lang="en-US" sz="1700" dirty="0">
                <a:solidFill>
                  <a:srgbClr val="FFFFFF"/>
                </a:solidFill>
                <a:latin typeface="Consolas"/>
              </a:rPr>
              <a:t>&lt;A&gt; </a:t>
            </a:r>
            <a:r>
              <a:rPr lang="en-US" sz="1700" dirty="0">
                <a:solidFill>
                  <a:srgbClr val="000000"/>
                </a:solidFill>
                <a:latin typeface="Consolas"/>
              </a:rPr>
              <a:t>tree2)</a:t>
            </a:r>
          </a:p>
          <a:p>
            <a:pPr marL="0" indent="0">
              <a:buNone/>
            </a:pPr>
            <a:r>
              <a:rPr lang="sv-SE" sz="1700" dirty="0">
                <a:solidFill>
                  <a:srgbClr val="FFFFFF"/>
                </a:solidFill>
                <a:latin typeface="Consolas"/>
              </a:rPr>
              <a:t>{</a:t>
            </a:r>
          </a:p>
          <a:p>
            <a:pPr marL="0" indent="0">
              <a:buNone/>
            </a:pPr>
            <a:r>
              <a:rPr lang="sv-SE" sz="1700" dirty="0">
                <a:solidFill>
                  <a:srgbClr val="FFFFFF"/>
                </a:solidFill>
                <a:latin typeface="Consolas"/>
              </a:rPr>
              <a:t>    return </a:t>
            </a:r>
            <a:r>
              <a:rPr lang="sv-SE" sz="1700" dirty="0" err="1">
                <a:solidFill>
                  <a:srgbClr val="000000"/>
                </a:solidFill>
                <a:latin typeface="Consolas"/>
              </a:rPr>
              <a:t>XFoldTree</a:t>
            </a:r>
            <a:r>
              <a:rPr lang="sv-SE" sz="1700" dirty="0" smtClean="0">
                <a:solidFill>
                  <a:srgbClr val="000000"/>
                </a:solidFill>
                <a:latin typeface="Consolas"/>
              </a:rPr>
              <a:t>(</a:t>
            </a:r>
            <a:r>
              <a:rPr lang="en-US" sz="1800" dirty="0">
                <a:solidFill>
                  <a:srgbClr val="F92672"/>
                </a:solidFill>
                <a:latin typeface="Consolas"/>
              </a:rPr>
              <a:t>fun</a:t>
            </a:r>
            <a:endParaRPr lang="sv-SE" sz="1700" dirty="0">
              <a:solidFill>
                <a:srgbClr val="000000"/>
              </a:solidFill>
              <a:latin typeface="Consolas"/>
            </a:endParaRPr>
          </a:p>
          <a:p>
            <a:pPr marL="0" indent="0">
              <a:buNone/>
            </a:pPr>
            <a:r>
              <a:rPr lang="en-US" sz="1700" dirty="0" smtClean="0">
                <a:solidFill>
                  <a:srgbClr val="000000"/>
                </a:solidFill>
                <a:latin typeface="Consolas"/>
              </a:rPr>
              <a:t>        (</a:t>
            </a:r>
            <a:r>
              <a:rPr lang="en-US" sz="1700" dirty="0" smtClean="0">
                <a:solidFill>
                  <a:srgbClr val="FFFFFF"/>
                </a:solidFill>
                <a:latin typeface="Consolas"/>
              </a:rPr>
              <a:t>A</a:t>
            </a:r>
            <a:r>
              <a:rPr lang="en-US" sz="1700" dirty="0" smtClean="0">
                <a:solidFill>
                  <a:srgbClr val="000000"/>
                </a:solidFill>
                <a:latin typeface="Consolas"/>
              </a:rPr>
              <a:t> x,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l, 		</a:t>
            </a:r>
            <a:r>
              <a:rPr lang="en-US" sz="1700" dirty="0" err="1" smtClean="0">
                <a:solidFill>
                  <a:srgbClr val="FFFFFF"/>
                </a:solidFill>
                <a:latin typeface="Consolas"/>
              </a:rPr>
              <a:t>Func</a:t>
            </a:r>
            <a:r>
              <a:rPr lang="en-US" sz="1700" dirty="0" smtClean="0">
                <a:solidFill>
                  <a:srgbClr val="FFFFFF"/>
                </a:solidFill>
                <a:latin typeface="Consolas"/>
              </a:rPr>
              <a:t>&lt;Tree&lt;A&gt;, Tree&lt;</a:t>
            </a:r>
            <a:r>
              <a:rPr lang="en-US" sz="1700" dirty="0" err="1" smtClean="0">
                <a:solidFill>
                  <a:srgbClr val="FFFFFF"/>
                </a:solidFill>
                <a:latin typeface="Consolas"/>
              </a:rPr>
              <a:t>KeyValuePair</a:t>
            </a:r>
            <a:r>
              <a:rPr lang="en-US" sz="1700" dirty="0" smtClean="0">
                <a:solidFill>
                  <a:srgbClr val="FFFFFF"/>
                </a:solidFill>
                <a:latin typeface="Consolas"/>
              </a:rPr>
              <a:t>&lt;A, </a:t>
            </a:r>
            <a:r>
              <a:rPr lang="en-US" sz="1700" dirty="0" err="1" smtClean="0">
                <a:solidFill>
                  <a:srgbClr val="FFFFFF"/>
                </a:solidFill>
                <a:latin typeface="Consolas"/>
              </a:rPr>
              <a:t>bool</a:t>
            </a:r>
            <a:r>
              <a:rPr lang="en-US" sz="1700" dirty="0" smtClean="0">
                <a:solidFill>
                  <a:srgbClr val="FFFFFF"/>
                </a:solidFill>
                <a:latin typeface="Consolas"/>
              </a:rPr>
              <a:t>&gt;&gt;&gt; </a:t>
            </a:r>
            <a:r>
              <a:rPr lang="en-US" sz="1700" dirty="0" smtClean="0">
                <a:solidFill>
                  <a:srgbClr val="000000"/>
                </a:solidFill>
                <a:latin typeface="Consolas"/>
              </a:rPr>
              <a:t>r, 		</a:t>
            </a:r>
          </a:p>
          <a:p>
            <a:pPr marL="0" indent="0">
              <a:buNone/>
            </a:pPr>
            <a:r>
              <a:rPr lang="en-US" sz="1700" dirty="0">
                <a:solidFill>
                  <a:srgbClr val="000000"/>
                </a:solidFill>
                <a:latin typeface="Consolas"/>
              </a:rPr>
              <a:t>	</a:t>
            </a:r>
            <a:r>
              <a:rPr lang="en-US" sz="1700" dirty="0" smtClean="0">
                <a:solidFill>
                  <a:srgbClr val="FFFFFF"/>
                </a:solidFill>
                <a:latin typeface="Consolas"/>
              </a:rPr>
              <a:t>Tree&lt;A&gt;</a:t>
            </a:r>
            <a:r>
              <a:rPr lang="en-US" sz="1700" dirty="0" smtClean="0">
                <a:solidFill>
                  <a:srgbClr val="000000"/>
                </a:solidFill>
                <a:latin typeface="Consolas"/>
              </a:rPr>
              <a:t> t, t2)</a:t>
            </a:r>
          </a:p>
          <a:p>
            <a:pPr marL="0" indent="0">
              <a:buNone/>
            </a:pPr>
            <a:r>
              <a:rPr lang="sv-SE" sz="1700" dirty="0" smtClean="0">
                <a:solidFill>
                  <a:srgbClr val="000000"/>
                </a:solidFill>
                <a:latin typeface="Consolas"/>
              </a:rPr>
              <a:t>        </a:t>
            </a:r>
            <a:r>
              <a:rPr lang="en-US" sz="1800" dirty="0">
                <a:solidFill>
                  <a:srgbClr val="F92672"/>
                </a:solidFill>
                <a:latin typeface="Consolas"/>
              </a:rPr>
              <a:t>-&gt;</a:t>
            </a:r>
            <a:r>
              <a:rPr lang="sv-SE" sz="1800" dirty="0">
                <a:solidFill>
                  <a:srgbClr val="FFFFFF"/>
                </a:solidFill>
                <a:latin typeface="Consolas"/>
              </a:rPr>
              <a:t> </a:t>
            </a:r>
            <a:endParaRPr lang="sv-SE" sz="1700" dirty="0" smtClean="0">
              <a:solidFill>
                <a:srgbClr val="000000"/>
              </a:solidFill>
              <a:latin typeface="Consolas"/>
            </a:endParaRPr>
          </a:p>
          <a:p>
            <a:pPr marL="0" indent="0">
              <a:buNone/>
            </a:pPr>
            <a:r>
              <a:rPr lang="sv-SE" sz="1700" dirty="0">
                <a:solidFill>
                  <a:srgbClr val="000000"/>
                </a:solidFill>
                <a:latin typeface="Consolas"/>
              </a:rPr>
              <a:t>	</a:t>
            </a:r>
            <a:r>
              <a:rPr lang="sv-SE" sz="1800" dirty="0" err="1" smtClean="0">
                <a:solidFill>
                  <a:srgbClr val="F92672"/>
                </a:solidFill>
                <a:latin typeface="Consolas"/>
              </a:rPr>
              <a:t>let</a:t>
            </a:r>
            <a:r>
              <a:rPr lang="sv-SE" sz="1800" dirty="0" smtClean="0">
                <a:solidFill>
                  <a:srgbClr val="FFFFFF"/>
                </a:solidFill>
                <a:latin typeface="Consolas"/>
              </a:rPr>
              <a:t> </a:t>
            </a:r>
            <a:r>
              <a:rPr lang="en-US" sz="1700" dirty="0" smtClean="0">
                <a:solidFill>
                  <a:srgbClr val="000000"/>
                </a:solidFill>
                <a:latin typeface="Consolas"/>
              </a:rPr>
              <a:t>(Node(x2, l2, r2)) = t2</a:t>
            </a:r>
          </a:p>
          <a:p>
            <a:pPr marL="0" indent="0">
              <a:buNone/>
            </a:pPr>
            <a:r>
              <a:rPr lang="en-US" sz="1700" dirty="0">
                <a:solidFill>
                  <a:srgbClr val="000000"/>
                </a:solidFill>
                <a:latin typeface="Consolas"/>
              </a:rPr>
              <a:t>	</a:t>
            </a:r>
            <a:r>
              <a:rPr lang="en-US" sz="1700" dirty="0" smtClean="0">
                <a:solidFill>
                  <a:srgbClr val="000000"/>
                </a:solidFill>
                <a:latin typeface="Consolas"/>
              </a:rPr>
              <a:t>Node((x2, t=t2), l l2, r r2)) (</a:t>
            </a:r>
            <a:r>
              <a:rPr lang="en-US" sz="1800" dirty="0" smtClean="0">
                <a:solidFill>
                  <a:srgbClr val="F92672"/>
                </a:solidFill>
                <a:latin typeface="Consolas"/>
              </a:rPr>
              <a:t>fun</a:t>
            </a:r>
            <a:r>
              <a:rPr lang="en-US" sz="1800" dirty="0" smtClean="0">
                <a:latin typeface="Consolas"/>
              </a:rPr>
              <a:t> </a:t>
            </a:r>
            <a:r>
              <a:rPr lang="en-US" sz="1800" dirty="0">
                <a:latin typeface="Consolas"/>
              </a:rPr>
              <a:t>_ _ </a:t>
            </a:r>
            <a:r>
              <a:rPr lang="en-US" sz="1800" dirty="0">
                <a:solidFill>
                  <a:srgbClr val="F92672"/>
                </a:solidFill>
                <a:latin typeface="Consolas"/>
              </a:rPr>
              <a:t>-</a:t>
            </a:r>
            <a:r>
              <a:rPr lang="en-US" sz="1800" dirty="0" smtClean="0">
                <a:solidFill>
                  <a:srgbClr val="F92672"/>
                </a:solidFill>
                <a:latin typeface="Consolas"/>
              </a:rPr>
              <a:t>&gt; </a:t>
            </a:r>
            <a:r>
              <a:rPr lang="en-US" sz="1700" dirty="0" smtClean="0">
                <a:solidFill>
                  <a:srgbClr val="000000"/>
                </a:solidFill>
                <a:latin typeface="Consolas"/>
              </a:rPr>
              <a:t>Leaf) tree tree2</a:t>
            </a:r>
          </a:p>
          <a:p>
            <a:pPr marL="0" indent="0">
              <a:buNone/>
            </a:pPr>
            <a:r>
              <a:rPr lang="sv-SE" sz="1700" dirty="0" smtClean="0">
                <a:solidFill>
                  <a:srgbClr val="FFFFFF"/>
                </a:solidFill>
                <a:latin typeface="Consolas"/>
              </a:rPr>
              <a:t>}</a:t>
            </a:r>
          </a:p>
          <a:p>
            <a:pPr marL="0" indent="0">
              <a:buNone/>
            </a:pPr>
            <a:endParaRPr lang="sv-SE" sz="1700" dirty="0"/>
          </a:p>
        </p:txBody>
      </p:sp>
    </p:spTree>
    <p:extLst>
      <p:ext uri="{BB962C8B-B14F-4D97-AF65-F5344CB8AC3E}">
        <p14:creationId xmlns:p14="http://schemas.microsoft.com/office/powerpoint/2010/main" val="1856603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Functional Job Trend	</a:t>
            </a:r>
            <a:endParaRPr lang="en-US" i="1" dirty="0"/>
          </a:p>
        </p:txBody>
      </p:sp>
      <p:sp>
        <p:nvSpPr>
          <p:cNvPr id="6" name="Rectangle 5"/>
          <p:cNvSpPr>
            <a:spLocks noGrp="1"/>
          </p:cNvSpPr>
          <p:nvPr>
            <p:ph sz="quarter" idx="13"/>
          </p:nvPr>
        </p:nvSpPr>
        <p:spPr>
          <a:xfrm>
            <a:off x="609600" y="1428751"/>
            <a:ext cx="3352800" cy="3124199"/>
          </a:xfrm>
        </p:spPr>
        <p:txBody>
          <a:bodyPr>
            <a:normAutofit/>
          </a:bodyPr>
          <a:lstStyle>
            <a:extLst/>
          </a:lstStyle>
          <a:p>
            <a:pPr marL="0" indent="0">
              <a:buNone/>
            </a:pPr>
            <a:r>
              <a:rPr lang="en-US" sz="2000" dirty="0"/>
              <a:t>Functional languages are sprouting not just on the JVM </a:t>
            </a:r>
            <a:r>
              <a:rPr lang="en-US" sz="2000" dirty="0" smtClean="0"/>
              <a:t>where </a:t>
            </a:r>
            <a:r>
              <a:rPr lang="en-US" sz="2000" dirty="0"/>
              <a:t>the two most interesting new languages are </a:t>
            </a:r>
            <a:r>
              <a:rPr lang="en-US" sz="2000" dirty="0" err="1"/>
              <a:t>Scala</a:t>
            </a:r>
            <a:r>
              <a:rPr lang="en-US" sz="2000" dirty="0"/>
              <a:t> and </a:t>
            </a:r>
            <a:r>
              <a:rPr lang="en-US" sz="2000" dirty="0" err="1" smtClean="0"/>
              <a:t>Clojure</a:t>
            </a:r>
            <a:r>
              <a:rPr lang="en-US" sz="2000" dirty="0" smtClean="0"/>
              <a:t>,  but </a:t>
            </a:r>
            <a:r>
              <a:rPr lang="en-US" sz="2000" dirty="0"/>
              <a:t>also on the .NET platform, where F# </a:t>
            </a:r>
            <a:r>
              <a:rPr lang="en-US" sz="2000" dirty="0" smtClean="0"/>
              <a:t>is</a:t>
            </a:r>
            <a:r>
              <a:rPr lang="en-US" sz="2000" dirty="0"/>
              <a:t> </a:t>
            </a:r>
            <a:r>
              <a:rPr lang="en-US" sz="2000" dirty="0" smtClean="0"/>
              <a:t>a first</a:t>
            </a:r>
            <a:r>
              <a:rPr lang="en-US" sz="2000" dirty="0"/>
              <a:t>-class citizen </a:t>
            </a:r>
            <a:endParaRPr lang="en-US" sz="2000" dirty="0" smtClean="0"/>
          </a:p>
          <a:p>
            <a:pPr marL="0" indent="0">
              <a:buNone/>
            </a:pPr>
            <a:r>
              <a:rPr lang="en-US" sz="1800" dirty="0" smtClean="0"/>
              <a:t> </a:t>
            </a:r>
            <a:endParaRPr lang="en-US" sz="1800" dirty="0"/>
          </a:p>
          <a:p>
            <a:endParaRPr lang="en-US" sz="1800" dirty="0"/>
          </a:p>
        </p:txBody>
      </p:sp>
      <p:pic>
        <p:nvPicPr>
          <p:cNvPr id="3" name="Picture 2"/>
          <p:cNvPicPr>
            <a:picLocks noChangeAspect="1"/>
          </p:cNvPicPr>
          <p:nvPr/>
        </p:nvPicPr>
        <p:blipFill>
          <a:blip r:embed="rId3"/>
          <a:stretch>
            <a:fillRect/>
          </a:stretch>
        </p:blipFill>
        <p:spPr>
          <a:xfrm>
            <a:off x="3985821" y="1581150"/>
            <a:ext cx="5134457" cy="2889250"/>
          </a:xfrm>
          <a:prstGeom prst="rect">
            <a:avLst/>
          </a:prstGeom>
        </p:spPr>
      </p:pic>
      <p:sp>
        <p:nvSpPr>
          <p:cNvPr id="4" name="Rectangle 3"/>
          <p:cNvSpPr/>
          <p:nvPr/>
        </p:nvSpPr>
        <p:spPr>
          <a:xfrm>
            <a:off x="5105400" y="4552950"/>
            <a:ext cx="3276600" cy="369332"/>
          </a:xfrm>
          <a:prstGeom prst="rect">
            <a:avLst/>
          </a:prstGeom>
        </p:spPr>
        <p:txBody>
          <a:bodyPr wrap="square">
            <a:spAutoFit/>
          </a:bodyPr>
          <a:lstStyle/>
          <a:p>
            <a:r>
              <a:rPr lang="en-US" dirty="0">
                <a:hlinkClick r:id="rId4"/>
              </a:rPr>
              <a:t>http://</a:t>
            </a:r>
            <a:r>
              <a:rPr lang="en-US" dirty="0" smtClean="0">
                <a:hlinkClick r:id="rId4"/>
              </a:rPr>
              <a:t>www.itjobswatch.co.uk</a:t>
            </a:r>
            <a:r>
              <a:rPr lang="en-US" dirty="0" smtClean="0"/>
              <a:t> </a:t>
            </a:r>
            <a:endParaRPr lang="en-US" dirty="0"/>
          </a:p>
        </p:txBody>
      </p:sp>
    </p:spTree>
    <p:extLst>
      <p:ext uri="{BB962C8B-B14F-4D97-AF65-F5344CB8AC3E}">
        <p14:creationId xmlns:p14="http://schemas.microsoft.com/office/powerpoint/2010/main" val="8387745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sv-SE" dirty="0" err="1">
                <a:solidFill>
                  <a:schemeClr val="tx1"/>
                </a:solidFill>
              </a:rPr>
              <a:t>Complex</a:t>
            </a:r>
            <a:r>
              <a:rPr lang="sv-SE" dirty="0">
                <a:solidFill>
                  <a:schemeClr val="tx1"/>
                </a:solidFill>
              </a:rPr>
              <a:t>      Simple</a:t>
            </a:r>
            <a:endParaRPr lang="en-US" i="1" dirty="0">
              <a:solidFill>
                <a:schemeClr val="tx1"/>
              </a:solidFill>
            </a:endParaRPr>
          </a:p>
        </p:txBody>
      </p:sp>
      <p:sp>
        <p:nvSpPr>
          <p:cNvPr id="5" name="Right Arrow 4"/>
          <p:cNvSpPr/>
          <p:nvPr/>
        </p:nvSpPr>
        <p:spPr>
          <a:xfrm>
            <a:off x="2819400" y="666750"/>
            <a:ext cx="504056"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00000"/>
              </a:solidFill>
            </a:endParaRPr>
          </a:p>
        </p:txBody>
      </p:sp>
      <p:sp>
        <p:nvSpPr>
          <p:cNvPr id="7" name="Content Placeholder 2"/>
          <p:cNvSpPr>
            <a:spLocks noGrp="1"/>
          </p:cNvSpPr>
          <p:nvPr>
            <p:ph idx="4294967295"/>
          </p:nvPr>
        </p:nvSpPr>
        <p:spPr>
          <a:xfrm>
            <a:off x="609600" y="1352550"/>
            <a:ext cx="8638200" cy="3790950"/>
          </a:xfrm>
          <a:prstGeom prst="rect">
            <a:avLst/>
          </a:prstGeom>
        </p:spPr>
        <p:txBody>
          <a:bodyPr>
            <a:noAutofit/>
          </a:bodyPr>
          <a:lstStyle/>
          <a:p>
            <a:pPr marL="0" indent="0">
              <a:buNone/>
            </a:pPr>
            <a:r>
              <a:rPr lang="sv-SE" sz="1800" dirty="0" err="1">
                <a:solidFill>
                  <a:srgbClr val="F92672"/>
                </a:solidFill>
                <a:latin typeface="Consolas"/>
              </a:rPr>
              <a:t>let</a:t>
            </a:r>
            <a:r>
              <a:rPr lang="en-US" sz="1800" dirty="0">
                <a:solidFill>
                  <a:srgbClr val="66D9EF"/>
                </a:solidFill>
                <a:latin typeface="Consolas"/>
              </a:rPr>
              <a:t> </a:t>
            </a:r>
            <a:r>
              <a:rPr lang="en-US" sz="1800" dirty="0" err="1">
                <a:latin typeface="Consolas"/>
              </a:rPr>
              <a:t>DiffTree</a:t>
            </a:r>
            <a:r>
              <a:rPr lang="en-US" sz="1800" dirty="0">
                <a:latin typeface="Consolas"/>
              </a:rPr>
              <a:t>(	tree, tree2) =</a:t>
            </a:r>
          </a:p>
          <a:p>
            <a:pPr marL="0" indent="0">
              <a:buNone/>
            </a:pPr>
            <a:r>
              <a:rPr lang="sv-SE" sz="1800" dirty="0">
                <a:latin typeface="Consolas"/>
              </a:rPr>
              <a:t>   </a:t>
            </a:r>
            <a:r>
              <a:rPr lang="sv-SE" sz="1800" dirty="0" err="1">
                <a:latin typeface="Consolas"/>
              </a:rPr>
              <a:t>XFoldTree</a:t>
            </a:r>
            <a:r>
              <a:rPr lang="sv-SE" sz="1800" dirty="0">
                <a:latin typeface="Consolas"/>
              </a:rPr>
              <a:t>(</a:t>
            </a:r>
            <a:r>
              <a:rPr lang="en-US" sz="1800" dirty="0">
                <a:solidFill>
                  <a:srgbClr val="000000"/>
                </a:solidFill>
                <a:latin typeface="Consolas"/>
              </a:rPr>
              <a:t>fun x, l, r, t, </a:t>
            </a:r>
            <a:r>
              <a:rPr lang="en-US" sz="1800" dirty="0" smtClean="0">
                <a:solidFill>
                  <a:srgbClr val="000000"/>
                </a:solidFill>
                <a:latin typeface="Consolas"/>
              </a:rPr>
              <a:t>t2</a:t>
            </a:r>
            <a:r>
              <a:rPr lang="sv-SE" sz="1800" dirty="0" smtClean="0">
                <a:latin typeface="Consolas"/>
              </a:rPr>
              <a:t>)</a:t>
            </a:r>
            <a:r>
              <a:rPr lang="en-US" sz="1800" dirty="0" smtClean="0">
                <a:solidFill>
                  <a:srgbClr val="F92672"/>
                </a:solidFill>
                <a:latin typeface="Consolas"/>
              </a:rPr>
              <a:t>-</a:t>
            </a:r>
            <a:r>
              <a:rPr lang="en-US" sz="1800" dirty="0">
                <a:solidFill>
                  <a:srgbClr val="F92672"/>
                </a:solidFill>
                <a:latin typeface="Consolas"/>
              </a:rPr>
              <a:t>&gt;</a:t>
            </a:r>
            <a:r>
              <a:rPr lang="sv-SE" sz="1800" dirty="0">
                <a:solidFill>
                  <a:srgbClr val="FFFFFF"/>
                </a:solidFill>
                <a:latin typeface="Consolas"/>
              </a:rPr>
              <a:t> 		</a:t>
            </a:r>
          </a:p>
          <a:p>
            <a:pPr marL="0" indent="0">
              <a:buNone/>
            </a:pPr>
            <a:r>
              <a:rPr lang="sv-SE" sz="1800" dirty="0">
                <a:solidFill>
                  <a:srgbClr val="F92672"/>
                </a:solidFill>
                <a:latin typeface="Consolas"/>
              </a:rPr>
              <a:t>	</a:t>
            </a:r>
            <a:r>
              <a:rPr lang="sv-SE" sz="1800" dirty="0" err="1">
                <a:solidFill>
                  <a:srgbClr val="F92672"/>
                </a:solidFill>
                <a:latin typeface="Consolas"/>
              </a:rPr>
              <a:t>let</a:t>
            </a:r>
            <a:r>
              <a:rPr lang="sv-SE" sz="1800" dirty="0">
                <a:solidFill>
                  <a:srgbClr val="000000"/>
                </a:solidFill>
                <a:latin typeface="Consolas"/>
              </a:rPr>
              <a:t> (</a:t>
            </a:r>
            <a:r>
              <a:rPr lang="sv-SE" sz="1800" dirty="0" err="1">
                <a:solidFill>
                  <a:srgbClr val="000000"/>
                </a:solidFill>
                <a:latin typeface="Consolas"/>
              </a:rPr>
              <a:t>Node</a:t>
            </a:r>
            <a:r>
              <a:rPr lang="sv-SE" sz="1800" dirty="0">
                <a:solidFill>
                  <a:srgbClr val="000000"/>
                </a:solidFill>
                <a:latin typeface="Consolas"/>
              </a:rPr>
              <a:t>(x2,l2,r2)) = t2</a:t>
            </a:r>
          </a:p>
          <a:p>
            <a:pPr marL="0" indent="0">
              <a:buNone/>
            </a:pPr>
            <a:r>
              <a:rPr lang="en-US" sz="1800" dirty="0">
                <a:solidFill>
                  <a:srgbClr val="000000"/>
                </a:solidFill>
                <a:latin typeface="Consolas"/>
              </a:rPr>
              <a:t>	Node((x2,t=t2), l l2, r r2)) (</a:t>
            </a:r>
            <a:r>
              <a:rPr lang="en-US" sz="1800" dirty="0">
                <a:solidFill>
                  <a:srgbClr val="F92672"/>
                </a:solidFill>
                <a:latin typeface="Consolas"/>
              </a:rPr>
              <a:t>fun</a:t>
            </a:r>
            <a:r>
              <a:rPr lang="en-US" sz="1800" dirty="0">
                <a:solidFill>
                  <a:srgbClr val="000000"/>
                </a:solidFill>
                <a:latin typeface="Consolas"/>
              </a:rPr>
              <a:t> _ _ </a:t>
            </a:r>
            <a:r>
              <a:rPr lang="en-US" sz="1800" dirty="0">
                <a:solidFill>
                  <a:srgbClr val="F92672"/>
                </a:solidFill>
                <a:latin typeface="Consolas"/>
              </a:rPr>
              <a:t>-&gt;</a:t>
            </a:r>
            <a:r>
              <a:rPr lang="en-US" sz="1800" dirty="0">
                <a:solidFill>
                  <a:srgbClr val="000000"/>
                </a:solidFill>
                <a:latin typeface="Consolas"/>
              </a:rPr>
              <a:t> Leaf) tree tree2</a:t>
            </a:r>
          </a:p>
          <a:p>
            <a:pPr marL="0" indent="0">
              <a:buNone/>
            </a:pPr>
            <a:endParaRPr lang="sv-SE" sz="1800" dirty="0">
              <a:solidFill>
                <a:srgbClr val="FFFFFF"/>
              </a:solidFill>
              <a:latin typeface="Consolas"/>
            </a:endParaRPr>
          </a:p>
        </p:txBody>
      </p:sp>
    </p:spTree>
    <p:extLst>
      <p:ext uri="{BB962C8B-B14F-4D97-AF65-F5344CB8AC3E}">
        <p14:creationId xmlns:p14="http://schemas.microsoft.com/office/powerpoint/2010/main" val="3996982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sv-SE" dirty="0" err="1">
                <a:solidFill>
                  <a:schemeClr val="tx1"/>
                </a:solidFill>
              </a:rPr>
              <a:t>Complex</a:t>
            </a:r>
            <a:r>
              <a:rPr lang="sv-SE" dirty="0">
                <a:solidFill>
                  <a:schemeClr val="tx1"/>
                </a:solidFill>
              </a:rPr>
              <a:t>      Simple</a:t>
            </a:r>
            <a:endParaRPr lang="en-US" i="1" dirty="0">
              <a:solidFill>
                <a:schemeClr val="tx1"/>
              </a:solidFill>
            </a:endParaRPr>
          </a:p>
        </p:txBody>
      </p:sp>
      <p:sp>
        <p:nvSpPr>
          <p:cNvPr id="5" name="Right Arrow 4"/>
          <p:cNvSpPr/>
          <p:nvPr/>
        </p:nvSpPr>
        <p:spPr>
          <a:xfrm>
            <a:off x="2819400" y="666750"/>
            <a:ext cx="504056"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00000"/>
              </a:solidFill>
            </a:endParaRPr>
          </a:p>
        </p:txBody>
      </p:sp>
      <p:sp>
        <p:nvSpPr>
          <p:cNvPr id="7" name="Content Placeholder 2"/>
          <p:cNvSpPr>
            <a:spLocks noGrp="1"/>
          </p:cNvSpPr>
          <p:nvPr>
            <p:ph idx="4294967295"/>
          </p:nvPr>
        </p:nvSpPr>
        <p:spPr>
          <a:xfrm>
            <a:off x="609600" y="1352550"/>
            <a:ext cx="8638200" cy="3790950"/>
          </a:xfrm>
          <a:prstGeom prst="rect">
            <a:avLst/>
          </a:prstGeom>
        </p:spPr>
        <p:txBody>
          <a:bodyPr>
            <a:noAutofit/>
          </a:bodyPr>
          <a:lstStyle/>
          <a:p>
            <a:pPr marL="0" indent="0">
              <a:buNone/>
            </a:pPr>
            <a:r>
              <a:rPr lang="en-US" sz="1700" dirty="0" smtClean="0">
                <a:solidFill>
                  <a:srgbClr val="FF0000"/>
                </a:solidFill>
                <a:latin typeface="Consolas"/>
              </a:rPr>
              <a:t>static </a:t>
            </a:r>
            <a:r>
              <a:rPr lang="en-US" sz="1700" dirty="0" smtClean="0">
                <a:solidFill>
                  <a:srgbClr val="66D9EF"/>
                </a:solidFill>
                <a:latin typeface="Consolas"/>
              </a:rPr>
              <a:t>Tree</a:t>
            </a:r>
            <a:r>
              <a:rPr lang="en-US" sz="1700" dirty="0">
                <a:solidFill>
                  <a:srgbClr val="000000"/>
                </a:solidFill>
                <a:latin typeface="Consolas"/>
              </a:rPr>
              <a:t>&lt;</a:t>
            </a:r>
            <a:r>
              <a:rPr lang="en-US" sz="1700" dirty="0" err="1" smtClean="0">
                <a:solidFill>
                  <a:srgbClr val="66D9EF"/>
                </a:solidFill>
                <a:latin typeface="Consolas"/>
              </a:rPr>
              <a:t>KeyValuePair</a:t>
            </a:r>
            <a:r>
              <a:rPr lang="en-US" sz="1700" dirty="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a:t>
            </a:r>
            <a:r>
              <a:rPr lang="en-US" sz="1700" dirty="0">
                <a:solidFill>
                  <a:srgbClr val="000000"/>
                </a:solidFill>
                <a:latin typeface="Consolas"/>
              </a:rPr>
              <a:t>&gt; </a:t>
            </a:r>
            <a:r>
              <a:rPr lang="en-US" sz="1700" dirty="0" err="1">
                <a:solidFill>
                  <a:srgbClr val="000000"/>
                </a:solidFill>
                <a:latin typeface="Consolas"/>
              </a:rPr>
              <a:t>DiffTree</a:t>
            </a:r>
            <a:r>
              <a:rPr lang="en-US" sz="1700" dirty="0">
                <a:solidFill>
                  <a:srgbClr val="000000"/>
                </a:solidFill>
                <a:latin typeface="Consolas"/>
              </a:rPr>
              <a:t>&lt;A&gt;(</a:t>
            </a:r>
            <a:r>
              <a:rPr lang="en-US" sz="1700" dirty="0">
                <a:solidFill>
                  <a:srgbClr val="66D9EF"/>
                </a:solidFill>
                <a:latin typeface="Consolas"/>
              </a:rPr>
              <a:t>Tree</a:t>
            </a:r>
            <a:r>
              <a:rPr lang="en-US" sz="1700" dirty="0">
                <a:solidFill>
                  <a:srgbClr val="000000"/>
                </a:solidFill>
                <a:latin typeface="Consolas"/>
              </a:rPr>
              <a:t>&lt;A&gt; tree, 						 </a:t>
            </a:r>
            <a:r>
              <a:rPr lang="en-US" sz="1700" dirty="0" smtClean="0">
                <a:solidFill>
                  <a:srgbClr val="66D9EF"/>
                </a:solidFill>
                <a:latin typeface="Consolas"/>
              </a:rPr>
              <a:t>Tree</a:t>
            </a:r>
            <a:r>
              <a:rPr lang="en-US" sz="1700" dirty="0">
                <a:solidFill>
                  <a:srgbClr val="000000"/>
                </a:solidFill>
                <a:latin typeface="Consolas"/>
              </a:rPr>
              <a:t>&lt;A&gt; tree2)</a:t>
            </a:r>
          </a:p>
          <a:p>
            <a:pPr marL="0" indent="0">
              <a:buNone/>
            </a:pPr>
            <a:r>
              <a:rPr lang="sv-SE" sz="1700" dirty="0">
                <a:solidFill>
                  <a:srgbClr val="000000"/>
                </a:solidFill>
                <a:latin typeface="Consolas"/>
              </a:rPr>
              <a:t>{</a:t>
            </a:r>
          </a:p>
          <a:p>
            <a:pPr marL="0" indent="0">
              <a:buNone/>
            </a:pPr>
            <a:r>
              <a:rPr lang="sv-SE" sz="1700" dirty="0">
                <a:solidFill>
                  <a:srgbClr val="008000"/>
                </a:solidFill>
                <a:latin typeface="Consolas"/>
              </a:rPr>
              <a:t>    </a:t>
            </a:r>
            <a:r>
              <a:rPr lang="sv-SE" sz="1700" dirty="0">
                <a:solidFill>
                  <a:srgbClr val="FF0000"/>
                </a:solidFill>
                <a:latin typeface="Consolas"/>
              </a:rPr>
              <a:t>return </a:t>
            </a:r>
            <a:r>
              <a:rPr lang="sv-SE" sz="1700" dirty="0">
                <a:solidFill>
                  <a:srgbClr val="000000"/>
                </a:solidFill>
                <a:latin typeface="Consolas"/>
              </a:rPr>
              <a:t>XFoldTree(</a:t>
            </a:r>
          </a:p>
          <a:p>
            <a:pPr marL="0" indent="0">
              <a:buNone/>
            </a:pPr>
            <a:r>
              <a:rPr lang="en-US" sz="1700" dirty="0" smtClean="0">
                <a:solidFill>
                  <a:srgbClr val="000000"/>
                </a:solidFill>
                <a:latin typeface="Consolas"/>
              </a:rPr>
              <a:t>        (A x, </a:t>
            </a:r>
            <a:r>
              <a:rPr lang="en-US" sz="1700" dirty="0" err="1" smtClean="0">
                <a:solidFill>
                  <a:srgbClr val="66D9EF"/>
                </a:solidFill>
                <a:latin typeface="Consolas"/>
              </a:rPr>
              <a:t>Func</a:t>
            </a:r>
            <a:r>
              <a:rPr lang="en-US" sz="1700" dirty="0" smtClean="0">
                <a:solidFill>
                  <a:srgbClr val="000000"/>
                </a:solidFill>
                <a:latin typeface="Consolas"/>
              </a:rPr>
              <a:t>&lt;</a:t>
            </a:r>
            <a:r>
              <a:rPr lang="en-US" sz="1700" dirty="0" smtClean="0">
                <a:solidFill>
                  <a:srgbClr val="66D9EF"/>
                </a:solidFill>
                <a:latin typeface="Consolas"/>
              </a:rPr>
              <a:t>Tree</a:t>
            </a:r>
            <a:r>
              <a:rPr lang="en-US" sz="1700" dirty="0" smtClean="0">
                <a:solidFill>
                  <a:srgbClr val="000000"/>
                </a:solidFill>
                <a:latin typeface="Consolas"/>
              </a:rPr>
              <a:t>&lt;A&gt;, </a:t>
            </a:r>
            <a:r>
              <a:rPr lang="en-US" sz="1700" dirty="0" smtClean="0">
                <a:solidFill>
                  <a:srgbClr val="66D9EF"/>
                </a:solidFill>
                <a:latin typeface="Consolas"/>
              </a:rPr>
              <a:t>Tree</a:t>
            </a:r>
            <a:r>
              <a:rPr lang="en-US" sz="1700" dirty="0" smtClean="0">
                <a:solidFill>
                  <a:srgbClr val="000000"/>
                </a:solidFill>
                <a:latin typeface="Consolas"/>
              </a:rPr>
              <a:t>&lt;</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&gt;&gt;&gt; l, 		</a:t>
            </a:r>
            <a:r>
              <a:rPr lang="en-US" sz="1700" dirty="0" err="1" smtClean="0">
                <a:solidFill>
                  <a:srgbClr val="66D9EF"/>
                </a:solidFill>
                <a:latin typeface="Consolas"/>
              </a:rPr>
              <a:t>Func</a:t>
            </a:r>
            <a:r>
              <a:rPr lang="en-US" sz="1700" dirty="0" smtClean="0">
                <a:solidFill>
                  <a:srgbClr val="000000"/>
                </a:solidFill>
                <a:latin typeface="Consolas"/>
              </a:rPr>
              <a:t>&lt;</a:t>
            </a:r>
            <a:r>
              <a:rPr lang="en-US" sz="1700" dirty="0" smtClean="0">
                <a:solidFill>
                  <a:srgbClr val="66D9EF"/>
                </a:solidFill>
                <a:latin typeface="Consolas"/>
              </a:rPr>
              <a:t>Tree</a:t>
            </a:r>
            <a:r>
              <a:rPr lang="en-US" sz="1700" dirty="0" smtClean="0">
                <a:solidFill>
                  <a:srgbClr val="000000"/>
                </a:solidFill>
                <a:latin typeface="Consolas"/>
              </a:rPr>
              <a:t>&lt;A&gt;, </a:t>
            </a:r>
            <a:r>
              <a:rPr lang="en-US" sz="1700" dirty="0" smtClean="0">
                <a:solidFill>
                  <a:srgbClr val="66D9EF"/>
                </a:solidFill>
                <a:latin typeface="Consolas"/>
              </a:rPr>
              <a:t>Tree</a:t>
            </a:r>
            <a:r>
              <a:rPr lang="en-US" sz="1700" dirty="0" smtClean="0">
                <a:solidFill>
                  <a:srgbClr val="000000"/>
                </a:solidFill>
                <a:latin typeface="Consolas"/>
              </a:rPr>
              <a:t>&lt;</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&gt;&gt;&gt; r, 		</a:t>
            </a:r>
          </a:p>
          <a:p>
            <a:pPr marL="0" indent="0">
              <a:buNone/>
            </a:pPr>
            <a:r>
              <a:rPr lang="en-US" sz="1700" dirty="0">
                <a:solidFill>
                  <a:srgbClr val="000000"/>
                </a:solidFill>
                <a:latin typeface="Consolas"/>
              </a:rPr>
              <a:t>	</a:t>
            </a:r>
            <a:r>
              <a:rPr lang="en-US" sz="1700" dirty="0" smtClean="0">
                <a:solidFill>
                  <a:srgbClr val="66D9EF"/>
                </a:solidFill>
                <a:latin typeface="Consolas"/>
              </a:rPr>
              <a:t>Tree</a:t>
            </a:r>
            <a:r>
              <a:rPr lang="en-US" sz="1700" dirty="0" smtClean="0">
                <a:solidFill>
                  <a:srgbClr val="000000"/>
                </a:solidFill>
                <a:latin typeface="Consolas"/>
              </a:rPr>
              <a:t>&lt;A&gt; t)</a:t>
            </a:r>
          </a:p>
          <a:p>
            <a:pPr marL="0" indent="0">
              <a:buNone/>
            </a:pPr>
            <a:r>
              <a:rPr lang="sv-SE" sz="1700" dirty="0" smtClean="0">
                <a:solidFill>
                  <a:srgbClr val="000000"/>
                </a:solidFill>
                <a:latin typeface="Consolas"/>
              </a:rPr>
              <a:t>        =&gt; (</a:t>
            </a:r>
            <a:r>
              <a:rPr lang="sv-SE" sz="1700" dirty="0" smtClean="0">
                <a:solidFill>
                  <a:srgbClr val="66D9EF"/>
                </a:solidFill>
                <a:latin typeface="Consolas"/>
              </a:rPr>
              <a:t>Tree</a:t>
            </a:r>
            <a:r>
              <a:rPr lang="sv-SE" sz="1700" dirty="0" smtClean="0">
                <a:solidFill>
                  <a:srgbClr val="000000"/>
                </a:solidFill>
                <a:latin typeface="Consolas"/>
              </a:rPr>
              <a:t>&lt;A&gt; t2) =&gt; </a:t>
            </a:r>
            <a:r>
              <a:rPr lang="en-US" sz="1700" dirty="0" smtClean="0">
                <a:solidFill>
                  <a:srgbClr val="000000"/>
                </a:solidFill>
                <a:latin typeface="Consolas"/>
              </a:rPr>
              <a:t>Node(</a:t>
            </a:r>
            <a:r>
              <a:rPr lang="en-US" sz="1700" dirty="0" smtClean="0">
                <a:solidFill>
                  <a:srgbClr val="F92672"/>
                </a:solidFill>
                <a:latin typeface="Consolas"/>
              </a:rPr>
              <a:t>new</a:t>
            </a:r>
            <a:r>
              <a:rPr lang="en-US" sz="1700" dirty="0" smtClean="0">
                <a:solidFill>
                  <a:srgbClr val="FFFFFF"/>
                </a:solidFill>
                <a:latin typeface="Consolas"/>
              </a:rPr>
              <a:t> </a:t>
            </a:r>
            <a:r>
              <a:rPr lang="en-US" sz="1700" dirty="0" err="1" smtClean="0">
                <a:solidFill>
                  <a:srgbClr val="66D9EF"/>
                </a:solidFill>
                <a:latin typeface="Consolas"/>
              </a:rPr>
              <a:t>KeyValuePair</a:t>
            </a:r>
            <a:r>
              <a:rPr lang="en-US" sz="1700" dirty="0" smtClean="0">
                <a:solidFill>
                  <a:srgbClr val="000000"/>
                </a:solidFill>
                <a:latin typeface="Consolas"/>
              </a:rPr>
              <a:t>&lt;A, </a:t>
            </a:r>
            <a:r>
              <a:rPr lang="en-US" sz="1700" dirty="0" err="1" smtClean="0">
                <a:solidFill>
                  <a:srgbClr val="F92672"/>
                </a:solidFill>
                <a:latin typeface="Consolas"/>
              </a:rPr>
              <a:t>bool</a:t>
            </a:r>
            <a:r>
              <a:rPr lang="en-US" sz="1700" dirty="0" smtClean="0">
                <a:solidFill>
                  <a:srgbClr val="000000"/>
                </a:solidFill>
                <a:latin typeface="Consolas"/>
              </a:rPr>
              <a:t>&gt;(t2.Data, 	</a:t>
            </a:r>
            <a:r>
              <a:rPr lang="en-US" sz="1700" dirty="0">
                <a:solidFill>
                  <a:srgbClr val="000000"/>
                </a:solidFill>
                <a:latin typeface="Consolas"/>
              </a:rPr>
              <a:t>	</a:t>
            </a:r>
            <a:r>
              <a:rPr lang="en-US" sz="1700" dirty="0" smtClean="0">
                <a:solidFill>
                  <a:srgbClr val="000000"/>
                </a:solidFill>
                <a:latin typeface="Consolas"/>
              </a:rPr>
              <a:t>          </a:t>
            </a:r>
            <a:r>
              <a:rPr lang="en-US" sz="1700" dirty="0" err="1" smtClean="0">
                <a:solidFill>
                  <a:srgbClr val="000000"/>
                </a:solidFill>
                <a:latin typeface="Consolas"/>
              </a:rPr>
              <a:t>ReferenceEquals</a:t>
            </a:r>
            <a:r>
              <a:rPr lang="en-US" sz="1700" dirty="0" smtClean="0">
                <a:solidFill>
                  <a:srgbClr val="000000"/>
                </a:solidFill>
                <a:latin typeface="Consolas"/>
              </a:rPr>
              <a:t>(t, t2)), l(t2.Left), r(t2.Right)),</a:t>
            </a:r>
          </a:p>
          <a:p>
            <a:pPr marL="0" indent="0">
              <a:buNone/>
            </a:pPr>
            <a:r>
              <a:rPr lang="en-US" sz="1700" dirty="0" smtClean="0">
                <a:solidFill>
                  <a:srgbClr val="000000"/>
                </a:solidFill>
                <a:latin typeface="Consolas"/>
              </a:rPr>
              <a:t>        x1 =&gt; y =&gt; </a:t>
            </a:r>
            <a:r>
              <a:rPr lang="en-US" sz="1700" dirty="0" smtClean="0">
                <a:solidFill>
                  <a:srgbClr val="F92672"/>
                </a:solidFill>
                <a:latin typeface="Consolas"/>
              </a:rPr>
              <a:t>null</a:t>
            </a:r>
            <a:r>
              <a:rPr lang="en-US" sz="1700" dirty="0" smtClean="0">
                <a:solidFill>
                  <a:srgbClr val="000000"/>
                </a:solidFill>
                <a:latin typeface="Consolas"/>
              </a:rPr>
              <a:t>, tree)(tree2);</a:t>
            </a:r>
          </a:p>
          <a:p>
            <a:pPr marL="0" indent="0">
              <a:buNone/>
            </a:pPr>
            <a:r>
              <a:rPr lang="sv-SE" sz="1700" dirty="0" smtClean="0">
                <a:solidFill>
                  <a:srgbClr val="000000"/>
                </a:solidFill>
                <a:latin typeface="Consolas"/>
              </a:rPr>
              <a:t>}</a:t>
            </a:r>
          </a:p>
          <a:p>
            <a:pPr marL="0" indent="0">
              <a:buNone/>
            </a:pPr>
            <a:endParaRPr lang="sv-SE" sz="1700" dirty="0"/>
          </a:p>
        </p:txBody>
      </p:sp>
    </p:spTree>
    <p:extLst>
      <p:ext uri="{BB962C8B-B14F-4D97-AF65-F5344CB8AC3E}">
        <p14:creationId xmlns:p14="http://schemas.microsoft.com/office/powerpoint/2010/main" val="29690838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Concurrency</a:t>
            </a:r>
            <a:endParaRPr lang="en-US" altLang="x-none" dirty="0"/>
          </a:p>
        </p:txBody>
      </p:sp>
      <p:sp>
        <p:nvSpPr>
          <p:cNvPr id="6" name="Rectangle 5"/>
          <p:cNvSpPr>
            <a:spLocks noGrp="1"/>
          </p:cNvSpPr>
          <p:nvPr>
            <p:ph sz="quarter" idx="13"/>
          </p:nvPr>
        </p:nvSpPr>
        <p:spPr>
          <a:xfrm>
            <a:off x="533400" y="1428751"/>
            <a:ext cx="4419600" cy="3352799"/>
          </a:xfrm>
        </p:spPr>
        <p:txBody>
          <a:bodyPr>
            <a:normAutofit fontScale="92500" lnSpcReduction="20000"/>
          </a:bodyPr>
          <a:lstStyle>
            <a:extLst/>
          </a:lstStyle>
          <a:p>
            <a:pPr marL="0" lvl="1" indent="0">
              <a:buNone/>
            </a:pPr>
            <a:r>
              <a:rPr lang="en-US" altLang="x-none" dirty="0" smtClean="0"/>
              <a:t>Modern </a:t>
            </a:r>
            <a:r>
              <a:rPr lang="en-US" altLang="x-none" dirty="0"/>
              <a:t>computers come with multiple processors, each equipped with multiple </a:t>
            </a:r>
            <a:r>
              <a:rPr lang="en-US" altLang="x-none" dirty="0" smtClean="0"/>
              <a:t>cores, but the single processor is slower than used to be!</a:t>
            </a:r>
          </a:p>
          <a:p>
            <a:pPr marL="0" lvl="1" indent="0" algn="r">
              <a:buNone/>
            </a:pPr>
            <a:r>
              <a:rPr lang="en-US" altLang="x-none" sz="1800" i="1" dirty="0" smtClean="0"/>
              <a:t>Moore’s law </a:t>
            </a:r>
            <a:r>
              <a:rPr lang="en-US" altLang="x-none" sz="1200" i="1" dirty="0" smtClean="0"/>
              <a:t>(http</a:t>
            </a:r>
            <a:r>
              <a:rPr lang="en-US" altLang="x-none" sz="1200" i="1" dirty="0"/>
              <a:t>://</a:t>
            </a:r>
            <a:r>
              <a:rPr lang="en-US" altLang="x-none" sz="1200" i="1" dirty="0" err="1"/>
              <a:t>en.wikipedia.org</a:t>
            </a:r>
            <a:r>
              <a:rPr lang="en-US" altLang="x-none" sz="1200" i="1" dirty="0"/>
              <a:t>/wiki/</a:t>
            </a:r>
            <a:r>
              <a:rPr lang="en-US" altLang="x-none" sz="1200" i="1" dirty="0" err="1" smtClean="0"/>
              <a:t>Moore's_law</a:t>
            </a:r>
            <a:r>
              <a:rPr lang="en-US" altLang="x-none" sz="1200" i="1" dirty="0" smtClean="0"/>
              <a:t>)</a:t>
            </a:r>
          </a:p>
          <a:p>
            <a:pPr marL="0" lvl="1" indent="0">
              <a:buNone/>
            </a:pPr>
            <a:endParaRPr lang="en-US" altLang="x-none" dirty="0" smtClean="0"/>
          </a:p>
          <a:p>
            <a:pPr marL="0" lvl="1" indent="0">
              <a:buNone/>
            </a:pPr>
            <a:endParaRPr lang="en-US" altLang="x-none" dirty="0" smtClean="0"/>
          </a:p>
          <a:p>
            <a:pPr marL="0" lvl="1" indent="0">
              <a:buNone/>
            </a:pPr>
            <a:r>
              <a:rPr lang="en-US" altLang="x-none" sz="1900" dirty="0" smtClean="0"/>
              <a:t>… </a:t>
            </a:r>
            <a:r>
              <a:rPr lang="en-US" altLang="x-none" sz="1900" i="1" dirty="0" smtClean="0"/>
              <a:t>to achieve great performances the application must be leveraging a Concurrent Model</a:t>
            </a:r>
            <a:endParaRPr lang="en-US" altLang="x-none" sz="1900" i="1" dirty="0"/>
          </a:p>
        </p:txBody>
      </p:sp>
      <p:pic>
        <p:nvPicPr>
          <p:cNvPr id="3" name="Picture 2"/>
          <p:cNvPicPr>
            <a:picLocks noChangeAspect="1"/>
          </p:cNvPicPr>
          <p:nvPr/>
        </p:nvPicPr>
        <p:blipFill>
          <a:blip r:embed="rId3"/>
          <a:stretch>
            <a:fillRect/>
          </a:stretch>
        </p:blipFill>
        <p:spPr>
          <a:xfrm>
            <a:off x="4902200" y="1422400"/>
            <a:ext cx="4241800" cy="3721100"/>
          </a:xfrm>
          <a:prstGeom prst="rect">
            <a:avLst/>
          </a:prstGeom>
        </p:spPr>
      </p:pic>
    </p:spTree>
    <p:extLst>
      <p:ext uri="{BB962C8B-B14F-4D97-AF65-F5344CB8AC3E}">
        <p14:creationId xmlns:p14="http://schemas.microsoft.com/office/powerpoint/2010/main" val="36481861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Concurrency… jams to avoid!</a:t>
            </a:r>
            <a:endParaRPr lang="en-US" dirty="0"/>
          </a:p>
        </p:txBody>
      </p:sp>
      <p:sp>
        <p:nvSpPr>
          <p:cNvPr id="6" name="Rectangle 5"/>
          <p:cNvSpPr>
            <a:spLocks noGrp="1"/>
          </p:cNvSpPr>
          <p:nvPr>
            <p:ph sz="quarter" idx="13"/>
          </p:nvPr>
        </p:nvSpPr>
        <p:spPr>
          <a:xfrm>
            <a:off x="4572000" y="1352550"/>
            <a:ext cx="4572000" cy="3790950"/>
          </a:xfrm>
        </p:spPr>
        <p:txBody>
          <a:bodyPr>
            <a:normAutofit fontScale="92500"/>
          </a:bodyPr>
          <a:lstStyle>
            <a:extLst/>
          </a:lstStyle>
          <a:p>
            <a:pPr marL="0" lvl="1" indent="0">
              <a:buNone/>
            </a:pPr>
            <a:r>
              <a:rPr lang="en-US" altLang="x-none" dirty="0" smtClean="0"/>
              <a:t>Parallel</a:t>
            </a:r>
            <a:r>
              <a:rPr lang="en-US" altLang="x-none" dirty="0"/>
              <a:t>, asynchronous, concurrent, and reactive programs bring many </a:t>
            </a:r>
            <a:r>
              <a:rPr lang="en-US" altLang="x-none" dirty="0" smtClean="0"/>
              <a:t>challenges because these programs are </a:t>
            </a:r>
            <a:r>
              <a:rPr lang="en-US" altLang="x-none" dirty="0"/>
              <a:t>nearly always </a:t>
            </a:r>
            <a:r>
              <a:rPr lang="en-US" altLang="x-none" i="1" u="sng" dirty="0" smtClean="0"/>
              <a:t>nondeterministic</a:t>
            </a:r>
          </a:p>
          <a:p>
            <a:pPr marL="731520" lvl="2" indent="-457200"/>
            <a:r>
              <a:rPr lang="en-US" altLang="x-none" dirty="0" smtClean="0"/>
              <a:t>This </a:t>
            </a:r>
            <a:r>
              <a:rPr lang="en-US" altLang="x-none" dirty="0"/>
              <a:t>makes </a:t>
            </a:r>
            <a:r>
              <a:rPr lang="en-US" altLang="x-none" dirty="0" smtClean="0"/>
              <a:t>debugging/testing challenging</a:t>
            </a:r>
          </a:p>
          <a:p>
            <a:pPr marL="731520" lvl="2" indent="-457200"/>
            <a:r>
              <a:rPr lang="en-US" altLang="x-none" dirty="0" smtClean="0"/>
              <a:t>Deadlocking &amp;</a:t>
            </a:r>
            <a:r>
              <a:rPr lang="en-US" altLang="x-none" dirty="0"/>
              <a:t> </a:t>
            </a:r>
            <a:r>
              <a:rPr lang="en-US" altLang="x-none" dirty="0" err="1" smtClean="0"/>
              <a:t>Livelocking</a:t>
            </a:r>
            <a:r>
              <a:rPr lang="en-US" altLang="x-none" dirty="0" smtClean="0"/>
              <a:t> </a:t>
            </a:r>
          </a:p>
          <a:p>
            <a:pPr marL="731520" lvl="2" indent="-457200"/>
            <a:r>
              <a:rPr lang="en-US" altLang="x-none" dirty="0" smtClean="0"/>
              <a:t>Not easy to program </a:t>
            </a:r>
          </a:p>
          <a:p>
            <a:pPr marL="731520" lvl="2" indent="-457200"/>
            <a:r>
              <a:rPr lang="en-US" dirty="0"/>
              <a:t>Concurrency is a double-edged sword</a:t>
            </a:r>
            <a:endParaRPr lang="en-US" altLang="x-none" dirty="0" smtClean="0"/>
          </a:p>
          <a:p>
            <a:pPr marL="457200" lvl="1" indent="-457200"/>
            <a:endParaRPr lang="en-US" altLang="x-none" dirty="0"/>
          </a:p>
          <a:p>
            <a:pPr marL="0" lvl="1" indent="0">
              <a:buNone/>
            </a:pPr>
            <a:endParaRPr lang="en-US" altLang="x-none" dirty="0"/>
          </a:p>
        </p:txBody>
      </p:sp>
      <p:pic>
        <p:nvPicPr>
          <p:cNvPr id="4" name="Content Placeholder 3" descr="slide-11-728.jpg"/>
          <p:cNvPicPr>
            <a:picLocks noGrp="1" noChangeAspect="1"/>
          </p:cNvPicPr>
          <p:nvPr>
            <p:ph sz="quarter" idx="13"/>
          </p:nvPr>
        </p:nvPicPr>
        <p:blipFill>
          <a:blip r:embed="rId3">
            <a:extLst>
              <a:ext uri="{28A0092B-C50C-407E-A947-70E740481C1C}">
                <a14:useLocalDpi xmlns:a14="http://schemas.microsoft.com/office/drawing/2010/main" val="0"/>
              </a:ext>
            </a:extLst>
          </a:blip>
          <a:srcRect l="5415" r="5415"/>
          <a:stretch>
            <a:fillRect/>
          </a:stretch>
        </p:blipFill>
        <p:spPr>
          <a:xfrm>
            <a:off x="76200" y="1352550"/>
            <a:ext cx="4507216" cy="3790950"/>
          </a:xfrm>
        </p:spPr>
      </p:pic>
    </p:spTree>
    <p:extLst>
      <p:ext uri="{BB962C8B-B14F-4D97-AF65-F5344CB8AC3E}">
        <p14:creationId xmlns:p14="http://schemas.microsoft.com/office/powerpoint/2010/main" val="1561599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smtClean="0"/>
              <a:t>Concurrency</a:t>
            </a:r>
            <a:endParaRPr lang="en-US" i="1" dirty="0"/>
          </a:p>
        </p:txBody>
      </p:sp>
      <p:sp>
        <p:nvSpPr>
          <p:cNvPr id="6" name="Rectangle 5"/>
          <p:cNvSpPr>
            <a:spLocks noGrp="1"/>
          </p:cNvSpPr>
          <p:nvPr>
            <p:ph sz="quarter" idx="13"/>
          </p:nvPr>
        </p:nvSpPr>
        <p:spPr>
          <a:xfrm>
            <a:off x="609600" y="1352550"/>
            <a:ext cx="8305800" cy="3505200"/>
          </a:xfrm>
        </p:spPr>
        <p:txBody>
          <a:bodyPr>
            <a:noAutofit/>
          </a:bodyPr>
          <a:lstStyle>
            <a:extLst/>
          </a:lstStyle>
          <a:p>
            <a:r>
              <a:rPr lang="en-US" sz="2000" b="1" dirty="0" smtClean="0"/>
              <a:t>Imperative programming </a:t>
            </a:r>
            <a:r>
              <a:rPr lang="en-US" sz="2000" b="1" dirty="0"/>
              <a:t>gives us three </a:t>
            </a:r>
            <a:r>
              <a:rPr lang="en-US" sz="2000" b="1" dirty="0" smtClean="0"/>
              <a:t>bad headaches:</a:t>
            </a:r>
            <a:endParaRPr lang="en-US" sz="2000" b="1" dirty="0"/>
          </a:p>
          <a:p>
            <a:pPr lvl="1"/>
            <a:r>
              <a:rPr lang="en-US" sz="1900" i="1" dirty="0"/>
              <a:t>It’s difficult to turn existing sequential code into parallel </a:t>
            </a:r>
            <a:r>
              <a:rPr lang="en-US" sz="1900" i="1" dirty="0" smtClean="0"/>
              <a:t>code</a:t>
            </a:r>
          </a:p>
          <a:p>
            <a:pPr lvl="1"/>
            <a:r>
              <a:rPr lang="en-US" sz="1900" i="1" dirty="0"/>
              <a:t>Using shared state and locks is </a:t>
            </a:r>
            <a:r>
              <a:rPr lang="en-US" sz="1900" i="1" dirty="0" smtClean="0"/>
              <a:t>difficult</a:t>
            </a:r>
          </a:p>
          <a:p>
            <a:pPr lvl="1"/>
            <a:r>
              <a:rPr lang="en-US" sz="1900" i="1" dirty="0"/>
              <a:t>If two or more different threads can change the same data at the same </a:t>
            </a:r>
            <a:r>
              <a:rPr lang="en-US" sz="1900" i="1" dirty="0" smtClean="0"/>
              <a:t>time</a:t>
            </a:r>
          </a:p>
          <a:p>
            <a:r>
              <a:rPr lang="en-US" sz="2000" b="1" dirty="0"/>
              <a:t>Functional programming gives us the answers:</a:t>
            </a:r>
          </a:p>
          <a:p>
            <a:pPr lvl="1"/>
            <a:r>
              <a:rPr lang="en-US" sz="1900" i="1" dirty="0"/>
              <a:t>Thanks to the </a:t>
            </a:r>
            <a:r>
              <a:rPr lang="en-US" sz="1900" b="1" i="1" dirty="0" smtClean="0"/>
              <a:t>immutability and Lazy Evaluation</a:t>
            </a:r>
            <a:r>
              <a:rPr lang="en-US" sz="1900" i="1" dirty="0" smtClean="0"/>
              <a:t>, </a:t>
            </a:r>
            <a:r>
              <a:rPr lang="en-US" sz="1900" i="1" dirty="0"/>
              <a:t>we avoid introducing race conditions and we can write lock-free code. </a:t>
            </a:r>
            <a:endParaRPr lang="en-US" sz="1900" i="1" dirty="0" smtClean="0"/>
          </a:p>
          <a:p>
            <a:pPr lvl="1"/>
            <a:r>
              <a:rPr lang="en-US" sz="1900" i="1" dirty="0" smtClean="0"/>
              <a:t>When </a:t>
            </a:r>
            <a:r>
              <a:rPr lang="en-US" sz="1900" i="1" dirty="0"/>
              <a:t>using a </a:t>
            </a:r>
            <a:r>
              <a:rPr lang="en-US" sz="1900" b="1" i="1" dirty="0"/>
              <a:t>declarative programming style </a:t>
            </a:r>
            <a:r>
              <a:rPr lang="en-US" sz="1900" i="1" dirty="0"/>
              <a:t>we can introduce parallelism into existing code. We can replace a few primitives that specify how to combine commands with a version that executes commands in parallel</a:t>
            </a:r>
          </a:p>
          <a:p>
            <a:pPr lvl="1"/>
            <a:r>
              <a:rPr lang="en-US" sz="1900" b="1" i="1" dirty="0"/>
              <a:t>Actor Model </a:t>
            </a:r>
            <a:r>
              <a:rPr lang="en-US" sz="1900" i="1" dirty="0"/>
              <a:t>(</a:t>
            </a:r>
            <a:r>
              <a:rPr lang="en-US" sz="1900" i="1" dirty="0" err="1"/>
              <a:t>Erlang</a:t>
            </a:r>
            <a:r>
              <a:rPr lang="en-US" sz="1900" i="1" dirty="0"/>
              <a:t>, </a:t>
            </a:r>
            <a:r>
              <a:rPr lang="en-US" sz="1900" i="1" dirty="0" err="1"/>
              <a:t>Scala</a:t>
            </a:r>
            <a:r>
              <a:rPr lang="en-US" sz="1900" i="1" dirty="0"/>
              <a:t>, F#, </a:t>
            </a:r>
            <a:r>
              <a:rPr lang="en-US" sz="1900" i="1" dirty="0" err="1"/>
              <a:t>Clojure</a:t>
            </a:r>
            <a:r>
              <a:rPr lang="en-US" sz="1900" i="1" dirty="0"/>
              <a:t>… C# </a:t>
            </a:r>
            <a:r>
              <a:rPr lang="en-US" sz="1900" i="1" dirty="0" err="1"/>
              <a:t>DataFlow</a:t>
            </a:r>
            <a:r>
              <a:rPr lang="en-US" sz="1900" i="1" dirty="0"/>
              <a:t>??)</a:t>
            </a:r>
            <a:endParaRPr lang="en-US" sz="1900" dirty="0"/>
          </a:p>
          <a:p>
            <a:endParaRPr lang="en-US" sz="2300" b="1" dirty="0"/>
          </a:p>
        </p:txBody>
      </p:sp>
    </p:spTree>
    <p:extLst>
      <p:ext uri="{BB962C8B-B14F-4D97-AF65-F5344CB8AC3E}">
        <p14:creationId xmlns:p14="http://schemas.microsoft.com/office/powerpoint/2010/main" val="335707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Actor Model</a:t>
            </a:r>
            <a:endParaRPr lang="en-US" dirty="0"/>
          </a:p>
        </p:txBody>
      </p:sp>
      <p:sp>
        <p:nvSpPr>
          <p:cNvPr id="13" name="TextBox 12"/>
          <p:cNvSpPr txBox="1"/>
          <p:nvPr/>
        </p:nvSpPr>
        <p:spPr>
          <a:xfrm>
            <a:off x="533400" y="1504950"/>
            <a:ext cx="7924800" cy="1107996"/>
          </a:xfrm>
          <a:prstGeom prst="rect">
            <a:avLst/>
          </a:prstGeom>
          <a:noFill/>
        </p:spPr>
        <p:txBody>
          <a:bodyPr wrap="square" rtlCol="0">
            <a:spAutoFit/>
          </a:bodyPr>
          <a:lstStyle/>
          <a:p>
            <a:r>
              <a:rPr lang="en-US" sz="2400" b="1" dirty="0" smtClean="0"/>
              <a:t>The (Actor Model)’s </a:t>
            </a:r>
            <a:r>
              <a:rPr lang="en-US" sz="2400" b="1" dirty="0"/>
              <a:t>implementation of </a:t>
            </a:r>
            <a:r>
              <a:rPr lang="en-US" sz="2400" b="1" dirty="0" err="1"/>
              <a:t>Erlang</a:t>
            </a:r>
            <a:r>
              <a:rPr lang="en-US" sz="2400" b="1" dirty="0"/>
              <a:t>-style message passing </a:t>
            </a:r>
          </a:p>
          <a:p>
            <a:endParaRPr lang="en-US" dirty="0"/>
          </a:p>
        </p:txBody>
      </p:sp>
      <p:sp>
        <p:nvSpPr>
          <p:cNvPr id="24" name="Content Placeholder 23"/>
          <p:cNvSpPr>
            <a:spLocks noGrp="1"/>
          </p:cNvSpPr>
          <p:nvPr>
            <p:ph idx="1"/>
          </p:nvPr>
        </p:nvSpPr>
        <p:spPr>
          <a:xfrm>
            <a:off x="609600" y="2114550"/>
            <a:ext cx="6861048" cy="2023110"/>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b="1" dirty="0">
                <a:solidFill>
                  <a:schemeClr val="tx1"/>
                </a:solidFill>
              </a:rPr>
              <a:t>An </a:t>
            </a:r>
            <a:r>
              <a:rPr lang="en-US" b="1" dirty="0">
                <a:solidFill>
                  <a:srgbClr val="FF0000"/>
                </a:solidFill>
              </a:rPr>
              <a:t>actor </a:t>
            </a:r>
            <a:r>
              <a:rPr lang="en-US" b="1" dirty="0" smtClean="0">
                <a:solidFill>
                  <a:schemeClr val="tx1"/>
                </a:solidFill>
              </a:rPr>
              <a:t>is an independent </a:t>
            </a:r>
            <a:r>
              <a:rPr lang="en-US" b="1" dirty="0">
                <a:solidFill>
                  <a:schemeClr val="tx1"/>
                </a:solidFill>
              </a:rPr>
              <a:t>computational entity which </a:t>
            </a:r>
            <a:r>
              <a:rPr lang="en-US" b="1" dirty="0">
                <a:solidFill>
                  <a:srgbClr val="FF0000"/>
                </a:solidFill>
              </a:rPr>
              <a:t>contains a queue</a:t>
            </a:r>
            <a:r>
              <a:rPr lang="en-US" b="1" dirty="0">
                <a:solidFill>
                  <a:schemeClr val="tx1"/>
                </a:solidFill>
              </a:rPr>
              <a:t>, and </a:t>
            </a:r>
            <a:r>
              <a:rPr lang="en-US" b="1" dirty="0">
                <a:solidFill>
                  <a:srgbClr val="FF0000"/>
                </a:solidFill>
              </a:rPr>
              <a:t>receives and processes </a:t>
            </a:r>
            <a:r>
              <a:rPr lang="en-US" b="1" dirty="0" smtClean="0">
                <a:solidFill>
                  <a:srgbClr val="FF0000"/>
                </a:solidFill>
              </a:rPr>
              <a:t>messages</a:t>
            </a:r>
            <a:r>
              <a:rPr lang="en-US" b="1" dirty="0" smtClean="0">
                <a:solidFill>
                  <a:schemeClr val="tx1"/>
                </a:solidFill>
              </a:rPr>
              <a:t> </a:t>
            </a:r>
            <a:endParaRPr lang="en-US" b="1" dirty="0">
              <a:solidFill>
                <a:schemeClr val="tx1"/>
              </a:solidFill>
            </a:endParaRPr>
          </a:p>
        </p:txBody>
      </p:sp>
    </p:spTree>
    <p:extLst>
      <p:ext uri="{BB962C8B-B14F-4D97-AF65-F5344CB8AC3E}">
        <p14:creationId xmlns:p14="http://schemas.microsoft.com/office/powerpoint/2010/main" val="203603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smtClean="0"/>
              <a:t>Actor Model</a:t>
            </a:r>
            <a:endParaRPr lang="en-US" dirty="0"/>
          </a:p>
        </p:txBody>
      </p:sp>
      <p:pic>
        <p:nvPicPr>
          <p:cNvPr id="4" name="Content Placeholder 5"/>
          <p:cNvPicPr preferRelativeResize="0">
            <a:picLocks/>
          </p:cNvPicPr>
          <p:nvPr/>
        </p:nvPicPr>
        <p:blipFill rotWithShape="1">
          <a:blip r:embed="rId3">
            <a:extLst>
              <a:ext uri="{28A0092B-C50C-407E-A947-70E740481C1C}">
                <a14:useLocalDpi xmlns:a14="http://schemas.microsoft.com/office/drawing/2010/main" val="0"/>
              </a:ext>
            </a:extLst>
          </a:blip>
          <a:srcRect l="-746" t="306" r="511" b="-420"/>
          <a:stretch/>
        </p:blipFill>
        <p:spPr>
          <a:xfrm>
            <a:off x="3733800" y="1300178"/>
            <a:ext cx="4724400" cy="3867150"/>
          </a:xfrm>
          <a:prstGeom prst="rect">
            <a:avLst/>
          </a:prstGeom>
        </p:spPr>
      </p:pic>
      <p:sp>
        <p:nvSpPr>
          <p:cNvPr id="5" name="Title 1"/>
          <p:cNvSpPr txBox="1">
            <a:spLocks/>
          </p:cNvSpPr>
          <p:nvPr/>
        </p:nvSpPr>
        <p:spPr>
          <a:xfrm>
            <a:off x="252919" y="1123837"/>
            <a:ext cx="2947482" cy="35053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kern="1200" spc="-60" baseline="0">
                <a:solidFill>
                  <a:schemeClr val="accent1"/>
                </a:solidFill>
                <a:latin typeface="+mj-lt"/>
                <a:ea typeface="+mj-ea"/>
                <a:cs typeface="+mj-cs"/>
              </a:defRPr>
            </a:lvl1pPr>
          </a:lstStyle>
          <a:p>
            <a:r>
              <a:rPr lang="en-US" sz="3600" dirty="0">
                <a:solidFill>
                  <a:srgbClr val="000000"/>
                </a:solidFill>
              </a:rPr>
              <a:t>What does a system of actors look like?</a:t>
            </a:r>
          </a:p>
          <a:p>
            <a:endParaRPr lang="en-US" sz="3600" dirty="0" smtClean="0">
              <a:solidFill>
                <a:srgbClr val="000000"/>
              </a:solidFill>
            </a:endParaRPr>
          </a:p>
          <a:p>
            <a:endParaRPr lang="en-US" sz="3600" dirty="0">
              <a:solidFill>
                <a:srgbClr val="000000"/>
              </a:solidFill>
            </a:endParaRPr>
          </a:p>
        </p:txBody>
      </p:sp>
    </p:spTree>
    <p:extLst>
      <p:ext uri="{BB962C8B-B14F-4D97-AF65-F5344CB8AC3E}">
        <p14:creationId xmlns:p14="http://schemas.microsoft.com/office/powerpoint/2010/main" val="40324352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 Model</a:t>
            </a:r>
          </a:p>
        </p:txBody>
      </p:sp>
      <p:pic>
        <p:nvPicPr>
          <p:cNvPr id="4" name="Picture 3"/>
          <p:cNvPicPr>
            <a:picLocks noChangeAspect="1"/>
          </p:cNvPicPr>
          <p:nvPr/>
        </p:nvPicPr>
        <p:blipFill>
          <a:blip r:embed="rId3"/>
          <a:stretch>
            <a:fillRect/>
          </a:stretch>
        </p:blipFill>
        <p:spPr>
          <a:xfrm>
            <a:off x="2819400" y="1246277"/>
            <a:ext cx="5836128" cy="3872494"/>
          </a:xfrm>
          <a:prstGeom prst="rect">
            <a:avLst/>
          </a:prstGeom>
        </p:spPr>
      </p:pic>
      <p:sp>
        <p:nvSpPr>
          <p:cNvPr id="7" name="Title 1"/>
          <p:cNvSpPr txBox="1">
            <a:spLocks/>
          </p:cNvSpPr>
          <p:nvPr/>
        </p:nvSpPr>
        <p:spPr>
          <a:xfrm>
            <a:off x="76200" y="1581150"/>
            <a:ext cx="2590800" cy="3429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kern="1200" spc="-60" baseline="0">
                <a:solidFill>
                  <a:schemeClr val="accent1"/>
                </a:solidFill>
                <a:latin typeface="+mj-lt"/>
                <a:ea typeface="+mj-ea"/>
                <a:cs typeface="+mj-cs"/>
              </a:defRPr>
            </a:lvl1pPr>
          </a:lstStyle>
          <a:p>
            <a:r>
              <a:rPr lang="en-US" sz="3600" dirty="0">
                <a:solidFill>
                  <a:srgbClr val="000000"/>
                </a:solidFill>
              </a:rPr>
              <a:t>What does a system of actors look like?</a:t>
            </a:r>
          </a:p>
          <a:p>
            <a:endParaRPr lang="en-US" sz="3600" dirty="0" smtClean="0">
              <a:solidFill>
                <a:srgbClr val="000000"/>
              </a:solidFill>
            </a:endParaRPr>
          </a:p>
          <a:p>
            <a:endParaRPr lang="en-US" sz="3600" dirty="0">
              <a:solidFill>
                <a:srgbClr val="000000"/>
              </a:solidFill>
            </a:endParaRPr>
          </a:p>
        </p:txBody>
      </p:sp>
    </p:spTree>
    <p:extLst>
      <p:ext uri="{BB962C8B-B14F-4D97-AF65-F5344CB8AC3E}">
        <p14:creationId xmlns:p14="http://schemas.microsoft.com/office/powerpoint/2010/main" val="14271120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Actor Model can do?</a:t>
            </a:r>
            <a:endParaRPr lang="cs-CZ" dirty="0"/>
          </a:p>
        </p:txBody>
      </p:sp>
      <p:sp>
        <p:nvSpPr>
          <p:cNvPr id="3" name="Content Placeholder 2"/>
          <p:cNvSpPr>
            <a:spLocks noGrp="1"/>
          </p:cNvSpPr>
          <p:nvPr>
            <p:ph idx="1"/>
          </p:nvPr>
        </p:nvSpPr>
        <p:spPr/>
        <p:txBody>
          <a:bodyPr>
            <a:normAutofit fontScale="85000" lnSpcReduction="20000"/>
          </a:bodyPr>
          <a:lstStyle/>
          <a:p>
            <a:r>
              <a:rPr lang="en-US" dirty="0" smtClean="0"/>
              <a:t>Maintain </a:t>
            </a:r>
            <a:r>
              <a:rPr lang="en-US" b="1" dirty="0" smtClean="0">
                <a:solidFill>
                  <a:schemeClr val="accent1"/>
                </a:solidFill>
              </a:rPr>
              <a:t>private state</a:t>
            </a:r>
          </a:p>
          <a:p>
            <a:pPr lvl="1"/>
            <a:r>
              <a:rPr lang="en-US" dirty="0" smtClean="0"/>
              <a:t>Accessed safely, can mutable or immutable</a:t>
            </a:r>
          </a:p>
          <a:p>
            <a:pPr lvl="1"/>
            <a:r>
              <a:rPr lang="en-US" dirty="0" smtClean="0"/>
              <a:t>React to messages differently in different states</a:t>
            </a:r>
          </a:p>
          <a:p>
            <a:r>
              <a:rPr lang="en-US" dirty="0" smtClean="0"/>
              <a:t>Actors </a:t>
            </a:r>
            <a:r>
              <a:rPr lang="en-US" b="1" dirty="0" smtClean="0">
                <a:solidFill>
                  <a:schemeClr val="accent2"/>
                </a:solidFill>
              </a:rPr>
              <a:t>perform actions</a:t>
            </a:r>
          </a:p>
          <a:p>
            <a:pPr lvl="1"/>
            <a:r>
              <a:rPr lang="en-US" dirty="0" smtClean="0"/>
              <a:t>Do calculations and update state</a:t>
            </a:r>
          </a:p>
          <a:p>
            <a:pPr lvl="1"/>
            <a:r>
              <a:rPr lang="en-US" dirty="0" smtClean="0"/>
              <a:t>Notify other actors</a:t>
            </a:r>
          </a:p>
          <a:p>
            <a:pPr lvl="1"/>
            <a:r>
              <a:rPr lang="en-US" dirty="0" smtClean="0"/>
              <a:t>Expose events that others can listen to</a:t>
            </a:r>
          </a:p>
          <a:p>
            <a:pPr lvl="1"/>
            <a:r>
              <a:rPr lang="en-US" dirty="0" smtClean="0"/>
              <a:t>Send reply to the sender of a message</a:t>
            </a:r>
            <a:endParaRPr lang="cs-CZ" dirty="0"/>
          </a:p>
        </p:txBody>
      </p:sp>
    </p:spTree>
    <p:extLst>
      <p:ext uri="{BB962C8B-B14F-4D97-AF65-F5344CB8AC3E}">
        <p14:creationId xmlns:p14="http://schemas.microsoft.com/office/powerpoint/2010/main" val="16204052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Processing</a:t>
            </a:r>
            <a:endParaRPr lang="en-US" dirty="0"/>
          </a:p>
        </p:txBody>
      </p:sp>
      <p:sp>
        <p:nvSpPr>
          <p:cNvPr id="3" name="Content Placeholder 2"/>
          <p:cNvSpPr>
            <a:spLocks noGrp="1"/>
          </p:cNvSpPr>
          <p:nvPr>
            <p:ph idx="1"/>
          </p:nvPr>
        </p:nvSpPr>
        <p:spPr/>
        <p:txBody>
          <a:bodyPr>
            <a:normAutofit fontScale="77500" lnSpcReduction="20000"/>
          </a:bodyPr>
          <a:lstStyle/>
          <a:p>
            <a:pPr lvl="1"/>
            <a:endParaRPr lang="en-US" dirty="0" smtClean="0"/>
          </a:p>
          <a:p>
            <a:pPr lvl="1"/>
            <a:endParaRPr lang="en-US" dirty="0" smtClean="0"/>
          </a:p>
          <a:p>
            <a:pPr lvl="1"/>
            <a:endParaRPr lang="en-US" dirty="0" smtClean="0"/>
          </a:p>
          <a:p>
            <a:pPr lvl="1"/>
            <a:endParaRPr lang="en-US" dirty="0"/>
          </a:p>
          <a:p>
            <a:r>
              <a:rPr lang="en-US" dirty="0" smtClean="0"/>
              <a:t>Values processed in multiple steps</a:t>
            </a:r>
          </a:p>
          <a:p>
            <a:pPr lvl="1"/>
            <a:r>
              <a:rPr lang="en-US" dirty="0" smtClean="0"/>
              <a:t>Worker takes value, processes it, and sends it</a:t>
            </a:r>
          </a:p>
          <a:p>
            <a:pPr lvl="1"/>
            <a:r>
              <a:rPr lang="en-US" dirty="0"/>
              <a:t>Worker is blocked when source is empty</a:t>
            </a:r>
          </a:p>
          <a:p>
            <a:pPr lvl="1"/>
            <a:r>
              <a:rPr lang="en-US" dirty="0" smtClean="0"/>
              <a:t>Worker is blocked when target is full</a:t>
            </a:r>
          </a:p>
          <a:p>
            <a:pPr lvl="1"/>
            <a:r>
              <a:rPr lang="en-US" dirty="0" smtClean="0"/>
              <a:t>Steps of the pipeline run in parallel</a:t>
            </a:r>
          </a:p>
          <a:p>
            <a:pPr lvl="1"/>
            <a:endParaRPr lang="en-US" dirty="0"/>
          </a:p>
        </p:txBody>
      </p:sp>
      <p:sp useBgFill="1">
        <p:nvSpPr>
          <p:cNvPr id="4" name="Rectangle 3"/>
          <p:cNvSpPr/>
          <p:nvPr/>
        </p:nvSpPr>
        <p:spPr>
          <a:xfrm>
            <a:off x="2492583" y="1331476"/>
            <a:ext cx="400341" cy="1085153"/>
          </a:xfrm>
          <a:prstGeom prst="rect">
            <a:avLst/>
          </a:prstGeom>
          <a:ln w="114300">
            <a:solidFill>
              <a:schemeClr val="accent3">
                <a:lumMod val="75000"/>
              </a:schemeClr>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119584" y="1447558"/>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440895" y="1468489"/>
            <a:ext cx="911524" cy="0"/>
          </a:xfrm>
          <a:prstGeom prst="straightConnector1">
            <a:avLst/>
          </a:prstGeom>
          <a:ln w="63500">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383555" y="1435832"/>
            <a:ext cx="911524" cy="0"/>
          </a:xfrm>
          <a:prstGeom prst="straightConnector1">
            <a:avLst/>
          </a:prstGeom>
          <a:ln w="635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440895" y="1722275"/>
            <a:ext cx="911524" cy="0"/>
          </a:xfrm>
          <a:prstGeom prst="straightConnector1">
            <a:avLst/>
          </a:prstGeom>
          <a:ln w="63500">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74212" y="1463887"/>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119584" y="1713419"/>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440895" y="1992041"/>
            <a:ext cx="911524" cy="0"/>
          </a:xfrm>
          <a:prstGeom prst="straightConnector1">
            <a:avLst/>
          </a:prstGeom>
          <a:ln w="63500">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768159" y="1747506"/>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119584" y="1992041"/>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440895" y="2261462"/>
            <a:ext cx="911524" cy="0"/>
          </a:xfrm>
          <a:prstGeom prst="straightConnector1">
            <a:avLst/>
          </a:prstGeom>
          <a:ln w="63500">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383555" y="1705254"/>
            <a:ext cx="911524" cy="0"/>
          </a:xfrm>
          <a:prstGeom prst="straightConnector1">
            <a:avLst/>
          </a:prstGeom>
          <a:ln w="635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768159" y="2016928"/>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119584" y="2269627"/>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383555" y="1999169"/>
            <a:ext cx="911524" cy="0"/>
          </a:xfrm>
          <a:prstGeom prst="straightConnector1">
            <a:avLst/>
          </a:prstGeom>
          <a:ln w="635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768159" y="2302678"/>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383555" y="2293432"/>
            <a:ext cx="911524" cy="0"/>
          </a:xfrm>
          <a:prstGeom prst="straightConnector1">
            <a:avLst/>
          </a:prstGeom>
          <a:ln w="635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useBgFill="1">
        <p:nvSpPr>
          <p:cNvPr id="30" name="Rectangle 29"/>
          <p:cNvSpPr/>
          <p:nvPr/>
        </p:nvSpPr>
        <p:spPr>
          <a:xfrm>
            <a:off x="4179868" y="1331476"/>
            <a:ext cx="400341" cy="1085153"/>
          </a:xfrm>
          <a:prstGeom prst="rect">
            <a:avLst/>
          </a:prstGeom>
          <a:ln w="114300">
            <a:solidFill>
              <a:schemeClr val="accent5">
                <a:lumMod val="75000"/>
              </a:schemeClr>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31" name="Rectangle 30"/>
          <p:cNvSpPr/>
          <p:nvPr/>
        </p:nvSpPr>
        <p:spPr>
          <a:xfrm>
            <a:off x="5801838" y="1331476"/>
            <a:ext cx="400341" cy="1085153"/>
          </a:xfrm>
          <a:prstGeom prst="rect">
            <a:avLst/>
          </a:prstGeom>
          <a:ln w="114300">
            <a:solidFill>
              <a:schemeClr val="accent1">
                <a:lumMod val="75000"/>
              </a:schemeClr>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074799" y="438506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8159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
                                        <p:tgtEl>
                                          <p:spTgt spid="24"/>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
                                        <p:tgtEl>
                                          <p:spTgt spid="27"/>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xEl>
                                              <p:pRg st="6" end="6"/>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extLst/>
          </a:lstStyle>
          <a:p>
            <a:r>
              <a:rPr lang="en-US" dirty="0"/>
              <a:t>Imperative </a:t>
            </a:r>
            <a:r>
              <a:rPr lang="en-US" dirty="0" err="1" smtClean="0"/>
              <a:t>vs</a:t>
            </a:r>
            <a:r>
              <a:rPr lang="en-US" dirty="0"/>
              <a:t> Functional </a:t>
            </a:r>
            <a:r>
              <a:rPr lang="en-US" dirty="0" smtClean="0"/>
              <a:t>programming</a:t>
            </a:r>
            <a:endParaRPr lang="en-US" dirty="0"/>
          </a:p>
        </p:txBody>
      </p:sp>
      <p:pic>
        <p:nvPicPr>
          <p:cNvPr id="6" name="Picture 5"/>
          <p:cNvPicPr>
            <a:picLocks noChangeAspect="1"/>
          </p:cNvPicPr>
          <p:nvPr/>
        </p:nvPicPr>
        <p:blipFill>
          <a:blip r:embed="rId3"/>
          <a:stretch>
            <a:fillRect/>
          </a:stretch>
        </p:blipFill>
        <p:spPr>
          <a:xfrm>
            <a:off x="762000" y="2419350"/>
            <a:ext cx="7607300" cy="2489200"/>
          </a:xfrm>
          <a:prstGeom prst="rect">
            <a:avLst/>
          </a:prstGeom>
        </p:spPr>
      </p:pic>
      <p:sp>
        <p:nvSpPr>
          <p:cNvPr id="7" name="Rectangle 6"/>
          <p:cNvSpPr/>
          <p:nvPr/>
        </p:nvSpPr>
        <p:spPr>
          <a:xfrm>
            <a:off x="609600" y="1428750"/>
            <a:ext cx="7772400" cy="923330"/>
          </a:xfrm>
          <a:prstGeom prst="rect">
            <a:avLst/>
          </a:prstGeom>
        </p:spPr>
        <p:txBody>
          <a:bodyPr wrap="square">
            <a:spAutoFit/>
          </a:bodyPr>
          <a:lstStyle/>
          <a:p>
            <a:r>
              <a:rPr lang="en-US" dirty="0" smtClean="0"/>
              <a:t>Given </a:t>
            </a:r>
            <a:r>
              <a:rPr lang="en-US" dirty="0"/>
              <a:t>a list of names, some of which consist of a single character</a:t>
            </a:r>
            <a:r>
              <a:rPr lang="en-US" dirty="0" smtClean="0"/>
              <a:t>, you </a:t>
            </a:r>
            <a:r>
              <a:rPr lang="en-US" dirty="0"/>
              <a:t>are asked to return a comma-delimited string with the single letter names removed</a:t>
            </a:r>
            <a:r>
              <a:rPr lang="en-US" dirty="0" smtClean="0"/>
              <a:t>, with </a:t>
            </a:r>
            <a:r>
              <a:rPr lang="en-US" dirty="0"/>
              <a:t>each name capitalized.</a:t>
            </a:r>
          </a:p>
        </p:txBody>
      </p:sp>
    </p:spTree>
    <p:extLst>
      <p:ext uri="{BB962C8B-B14F-4D97-AF65-F5344CB8AC3E}">
        <p14:creationId xmlns:p14="http://schemas.microsoft.com/office/powerpoint/2010/main" val="276149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b="1" dirty="0" smtClean="0"/>
              <a:t>Why should I care?</a:t>
            </a:r>
            <a:endParaRPr lang="en-US" i="1" dirty="0"/>
          </a:p>
        </p:txBody>
      </p:sp>
      <p:pic>
        <p:nvPicPr>
          <p:cNvPr id="5" name="Picture 2" descr="http://justanothermanagersrant.files.wordpress.com/2011/03/dilbert-pointy-haired-bo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28750"/>
            <a:ext cx="2857500" cy="360045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Oval Callout 6"/>
          <p:cNvSpPr/>
          <p:nvPr/>
        </p:nvSpPr>
        <p:spPr>
          <a:xfrm>
            <a:off x="3314700" y="1581150"/>
            <a:ext cx="5666556" cy="2895600"/>
          </a:xfrm>
          <a:prstGeom prst="wedgeEllipseCallout">
            <a:avLst>
              <a:gd name="adj1" fmla="val -69834"/>
              <a:gd name="adj2" fmla="val 110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sv-SE" sz="2400" b="1" dirty="0" smtClean="0"/>
              <a:t>Legacy </a:t>
            </a:r>
            <a:r>
              <a:rPr lang="sv-SE" sz="2400" b="1" dirty="0"/>
              <a:t>code </a:t>
            </a:r>
            <a:r>
              <a:rPr lang="sv-SE" sz="2400" b="1" dirty="0" smtClean="0"/>
              <a:t>not functional</a:t>
            </a:r>
          </a:p>
          <a:p>
            <a:pPr marL="342900" indent="-342900">
              <a:buFont typeface="Arial" pitchFamily="34" charset="0"/>
              <a:buChar char="•"/>
            </a:pPr>
            <a:r>
              <a:rPr lang="sv-SE" sz="2400" b="1" dirty="0" smtClean="0"/>
              <a:t>Bad interop, few libs</a:t>
            </a:r>
          </a:p>
          <a:p>
            <a:pPr marL="342900" indent="-342900">
              <a:buFont typeface="Arial" pitchFamily="34" charset="0"/>
              <a:buChar char="•"/>
            </a:pPr>
            <a:r>
              <a:rPr lang="sv-SE" sz="2400" b="1" dirty="0" smtClean="0"/>
              <a:t>Devs find it </a:t>
            </a:r>
            <a:r>
              <a:rPr lang="sv-SE" sz="2400" b="1" dirty="0" err="1" smtClean="0"/>
              <a:t>too</a:t>
            </a:r>
            <a:r>
              <a:rPr lang="sv-SE" sz="2400" b="1" dirty="0" smtClean="0"/>
              <a:t> hard</a:t>
            </a:r>
          </a:p>
          <a:p>
            <a:pPr marL="342900" indent="-342900">
              <a:buFont typeface="Arial" pitchFamily="34" charset="0"/>
              <a:buChar char="•"/>
            </a:pPr>
            <a:r>
              <a:rPr lang="sv-SE" sz="2400" b="1" dirty="0" err="1" smtClean="0"/>
              <a:t>Customers</a:t>
            </a:r>
            <a:r>
              <a:rPr lang="sv-SE" sz="2400" b="1" dirty="0" smtClean="0"/>
              <a:t> don’t care anyway</a:t>
            </a:r>
          </a:p>
          <a:p>
            <a:endParaRPr lang="sv-SE" dirty="0" smtClean="0"/>
          </a:p>
        </p:txBody>
      </p:sp>
    </p:spTree>
    <p:extLst>
      <p:ext uri="{BB962C8B-B14F-4D97-AF65-F5344CB8AC3E}">
        <p14:creationId xmlns:p14="http://schemas.microsoft.com/office/powerpoint/2010/main" val="1392572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smtClean="0"/>
              <a:t>When Functional Programming?</a:t>
            </a:r>
            <a:endParaRPr lang="en-US" i="1" dirty="0"/>
          </a:p>
        </p:txBody>
      </p:sp>
      <p:sp>
        <p:nvSpPr>
          <p:cNvPr id="3" name="Rectangle 5"/>
          <p:cNvSpPr>
            <a:spLocks noGrp="1"/>
          </p:cNvSpPr>
          <p:nvPr>
            <p:ph sz="quarter" idx="13"/>
          </p:nvPr>
        </p:nvSpPr>
        <p:spPr>
          <a:xfrm>
            <a:off x="228600" y="1809750"/>
            <a:ext cx="7924800" cy="2514600"/>
          </a:xfrm>
        </p:spPr>
        <p:txBody>
          <a:bodyPr>
            <a:noAutofit/>
          </a:bodyPr>
          <a:lstStyle>
            <a:extLst/>
          </a:lstStyle>
          <a:p>
            <a:pPr marL="0" indent="0" algn="ctr">
              <a:buNone/>
            </a:pPr>
            <a:r>
              <a:rPr lang="en-US" sz="12000" b="1" i="1" dirty="0" smtClean="0"/>
              <a:t>NOW!</a:t>
            </a:r>
            <a:endParaRPr lang="en-US" sz="12000" b="1" i="1" dirty="0"/>
          </a:p>
        </p:txBody>
      </p:sp>
    </p:spTree>
    <p:extLst>
      <p:ext uri="{BB962C8B-B14F-4D97-AF65-F5344CB8AC3E}">
        <p14:creationId xmlns:p14="http://schemas.microsoft.com/office/powerpoint/2010/main" val="41075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smtClean="0"/>
              <a:t>Real World Uses</a:t>
            </a:r>
            <a:endParaRPr lang="en-US" dirty="0"/>
          </a:p>
        </p:txBody>
      </p:sp>
      <p:sp>
        <p:nvSpPr>
          <p:cNvPr id="4" name="Content Placeholder 2"/>
          <p:cNvSpPr>
            <a:spLocks noGrp="1"/>
          </p:cNvSpPr>
          <p:nvPr>
            <p:ph sz="quarter" idx="13"/>
          </p:nvPr>
        </p:nvSpPr>
        <p:spPr>
          <a:xfrm>
            <a:off x="609600" y="1428750"/>
            <a:ext cx="7848600" cy="3505200"/>
          </a:xfrm>
        </p:spPr>
        <p:txBody>
          <a:bodyPr>
            <a:normAutofit lnSpcReduction="10000"/>
          </a:bodyPr>
          <a:lstStyle/>
          <a:p>
            <a:pPr marL="0" indent="0">
              <a:buNone/>
            </a:pPr>
            <a:r>
              <a:rPr lang="sv-SE" dirty="0" smtClean="0">
                <a:solidFill>
                  <a:srgbClr val="F92672"/>
                </a:solidFill>
              </a:rPr>
              <a:t>F#</a:t>
            </a:r>
            <a:r>
              <a:rPr lang="sv-SE" dirty="0"/>
              <a:t>	</a:t>
            </a:r>
            <a:r>
              <a:rPr lang="sv-SE" dirty="0" smtClean="0"/>
              <a:t>	Svea Ekonomi, Microsoft (Halo-Game), 			Credit Suisse, Prover</a:t>
            </a:r>
          </a:p>
          <a:p>
            <a:pPr marL="0" indent="0">
              <a:buNone/>
            </a:pPr>
            <a:r>
              <a:rPr lang="sv-SE" dirty="0" smtClean="0">
                <a:solidFill>
                  <a:srgbClr val="F92672"/>
                </a:solidFill>
              </a:rPr>
              <a:t>Haskell</a:t>
            </a:r>
            <a:r>
              <a:rPr lang="sv-SE" dirty="0"/>
              <a:t>	</a:t>
            </a:r>
            <a:r>
              <a:rPr lang="sv-SE" dirty="0" smtClean="0"/>
              <a:t>AT &amp; T,  </a:t>
            </a:r>
            <a:r>
              <a:rPr lang="sv-SE" dirty="0" err="1" smtClean="0"/>
              <a:t>Scrive</a:t>
            </a:r>
            <a:endParaRPr lang="sv-SE" dirty="0" smtClean="0"/>
          </a:p>
          <a:p>
            <a:pPr marL="0" indent="0">
              <a:buNone/>
            </a:pPr>
            <a:r>
              <a:rPr lang="sv-SE" dirty="0" smtClean="0">
                <a:solidFill>
                  <a:srgbClr val="F92672"/>
                </a:solidFill>
              </a:rPr>
              <a:t>Erlang</a:t>
            </a:r>
            <a:r>
              <a:rPr lang="sv-SE" dirty="0" smtClean="0"/>
              <a:t>	Ericsson, Amazon (</a:t>
            </a:r>
            <a:r>
              <a:rPr lang="sv-SE" dirty="0" err="1"/>
              <a:t>S</a:t>
            </a:r>
            <a:r>
              <a:rPr lang="sv-SE" dirty="0" err="1" smtClean="0"/>
              <a:t>impleDB</a:t>
            </a:r>
            <a:r>
              <a:rPr lang="sv-SE" dirty="0" smtClean="0"/>
              <a:t>), 			                  </a:t>
            </a:r>
            <a:r>
              <a:rPr lang="sv-SE" dirty="0" err="1" smtClean="0"/>
              <a:t>Facebook</a:t>
            </a:r>
            <a:endParaRPr lang="sv-SE" dirty="0" smtClean="0"/>
          </a:p>
          <a:p>
            <a:pPr marL="0" indent="0">
              <a:buNone/>
            </a:pPr>
            <a:r>
              <a:rPr lang="sv-SE" dirty="0" smtClean="0">
                <a:solidFill>
                  <a:srgbClr val="F92672"/>
                </a:solidFill>
              </a:rPr>
              <a:t>Lisp		</a:t>
            </a:r>
            <a:r>
              <a:rPr lang="sv-SE" dirty="0" smtClean="0"/>
              <a:t>Yahoo Store</a:t>
            </a:r>
          </a:p>
          <a:p>
            <a:pPr marL="0" indent="0">
              <a:buNone/>
            </a:pPr>
            <a:r>
              <a:rPr lang="sv-SE" dirty="0" smtClean="0">
                <a:solidFill>
                  <a:srgbClr val="F92672"/>
                </a:solidFill>
              </a:rPr>
              <a:t>Scala</a:t>
            </a:r>
            <a:r>
              <a:rPr lang="sv-SE" dirty="0">
                <a:solidFill>
                  <a:srgbClr val="F92672"/>
                </a:solidFill>
              </a:rPr>
              <a:t>		</a:t>
            </a:r>
            <a:r>
              <a:rPr lang="sv-SE" dirty="0" smtClean="0"/>
              <a:t>Twitter, LinkedIn</a:t>
            </a:r>
            <a:endParaRPr lang="sv-SE" dirty="0"/>
          </a:p>
          <a:p>
            <a:pPr marL="0" indent="0">
              <a:buNone/>
            </a:pPr>
            <a:endParaRPr lang="sv-SE" dirty="0"/>
          </a:p>
        </p:txBody>
      </p:sp>
    </p:spTree>
    <p:extLst>
      <p:ext uri="{BB962C8B-B14F-4D97-AF65-F5344CB8AC3E}">
        <p14:creationId xmlns:p14="http://schemas.microsoft.com/office/powerpoint/2010/main" val="2904478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smtClean="0"/>
              <a:t>Wrap-Up</a:t>
            </a:r>
            <a:endParaRPr lang="en-US" dirty="0"/>
          </a:p>
        </p:txBody>
      </p:sp>
      <p:sp>
        <p:nvSpPr>
          <p:cNvPr id="3" name="Rectangle 2"/>
          <p:cNvSpPr>
            <a:spLocks noGrp="1"/>
          </p:cNvSpPr>
          <p:nvPr>
            <p:ph sz="quarter" idx="13"/>
          </p:nvPr>
        </p:nvSpPr>
        <p:spPr>
          <a:xfrm>
            <a:off x="381000" y="1428750"/>
            <a:ext cx="8686800" cy="3505199"/>
          </a:xfrm>
        </p:spPr>
        <p:txBody>
          <a:bodyPr>
            <a:noAutofit/>
          </a:bodyPr>
          <a:lstStyle>
            <a:extLst/>
          </a:lstStyle>
          <a:p>
            <a:r>
              <a:rPr lang="en-US" sz="2000" dirty="0" smtClean="0"/>
              <a:t>Functional Programming </a:t>
            </a:r>
            <a:r>
              <a:rPr lang="en-US" sz="2000" dirty="0"/>
              <a:t>is a machine for transforming data</a:t>
            </a:r>
          </a:p>
          <a:p>
            <a:r>
              <a:rPr lang="en-US" sz="2000" dirty="0" smtClean="0"/>
              <a:t>Immutability and lazy evaluation are your best friends for composition! (remember Mario)</a:t>
            </a:r>
          </a:p>
          <a:p>
            <a:r>
              <a:rPr lang="en-US" sz="2000" dirty="0" smtClean="0"/>
              <a:t>Confine side-effects, don’t fight them!</a:t>
            </a:r>
          </a:p>
          <a:p>
            <a:r>
              <a:rPr lang="en-US" sz="2000" dirty="0" smtClean="0"/>
              <a:t>Cede control to the compiler with higher-order functions</a:t>
            </a:r>
          </a:p>
          <a:p>
            <a:r>
              <a:rPr lang="en-US" sz="2000" b="1" dirty="0" smtClean="0"/>
              <a:t>Functional </a:t>
            </a:r>
            <a:r>
              <a:rPr lang="en-US" sz="2000" b="1" dirty="0"/>
              <a:t>programming is inherently recursive and highly </a:t>
            </a:r>
            <a:r>
              <a:rPr lang="en-US" sz="2000" b="1" dirty="0" smtClean="0"/>
              <a:t>parallelizable</a:t>
            </a:r>
          </a:p>
          <a:p>
            <a:pPr lvl="1"/>
            <a:r>
              <a:rPr lang="en-US" sz="1700" dirty="0"/>
              <a:t>Concurrency and reliability are becoming more and more required, FP will help you</a:t>
            </a:r>
            <a:r>
              <a:rPr lang="en-US" sz="1700" dirty="0" smtClean="0"/>
              <a:t>!</a:t>
            </a:r>
          </a:p>
          <a:p>
            <a:r>
              <a:rPr lang="en-US" sz="2000" b="1" dirty="0"/>
              <a:t>Be pragmatic and use the right tool for the </a:t>
            </a:r>
            <a:r>
              <a:rPr lang="en-US" sz="2000" b="1" dirty="0" smtClean="0"/>
              <a:t>job</a:t>
            </a:r>
          </a:p>
          <a:p>
            <a:pPr lvl="1"/>
            <a:r>
              <a:rPr lang="en-US" sz="1700" b="1" i="1" dirty="0" smtClean="0">
                <a:solidFill>
                  <a:srgbClr val="FF0000"/>
                </a:solidFill>
              </a:rPr>
              <a:t>Poly-paradigm </a:t>
            </a:r>
            <a:r>
              <a:rPr lang="en-US" sz="1700" b="1" i="1" dirty="0">
                <a:solidFill>
                  <a:srgbClr val="FF0000"/>
                </a:solidFill>
              </a:rPr>
              <a:t>programming is more powerful and </a:t>
            </a:r>
            <a:r>
              <a:rPr lang="en-US" sz="1700" b="1" i="1" dirty="0" smtClean="0">
                <a:solidFill>
                  <a:srgbClr val="FF0000"/>
                </a:solidFill>
              </a:rPr>
              <a:t>effective </a:t>
            </a:r>
            <a:r>
              <a:rPr lang="en-US" sz="1700" b="1" i="1" dirty="0">
                <a:solidFill>
                  <a:srgbClr val="FF0000"/>
                </a:solidFill>
              </a:rPr>
              <a:t>than polyglot programming</a:t>
            </a:r>
            <a:endParaRPr lang="en-US" sz="1700" dirty="0"/>
          </a:p>
          <a:p>
            <a:endParaRPr lang="en-US" sz="1800" dirty="0"/>
          </a:p>
        </p:txBody>
      </p:sp>
    </p:spTree>
    <p:extLst>
      <p:ext uri="{BB962C8B-B14F-4D97-AF65-F5344CB8AC3E}">
        <p14:creationId xmlns:p14="http://schemas.microsoft.com/office/powerpoint/2010/main" val="179580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endParaRPr lang="en-US" dirty="0"/>
          </a:p>
        </p:txBody>
      </p:sp>
      <p:sp>
        <p:nvSpPr>
          <p:cNvPr id="6" name="Rectangle 5"/>
          <p:cNvSpPr>
            <a:spLocks noGrp="1"/>
          </p:cNvSpPr>
          <p:nvPr>
            <p:ph sz="quarter" idx="13"/>
          </p:nvPr>
        </p:nvSpPr>
        <p:spPr>
          <a:xfrm>
            <a:off x="609600" y="1352550"/>
            <a:ext cx="8001000" cy="3429000"/>
          </a:xfrm>
        </p:spPr>
        <p:txBody>
          <a:bodyPr>
            <a:normAutofit/>
          </a:bodyPr>
          <a:lstStyle>
            <a:extLst/>
          </a:lstStyle>
          <a:p>
            <a:pPr marL="0" lvl="1" indent="0" algn="ctr">
              <a:buNone/>
            </a:pPr>
            <a:r>
              <a:rPr lang="en-US" altLang="x-none" sz="7200" i="1" dirty="0" smtClean="0">
                <a:latin typeface="Gill Sans Ultra Bold"/>
                <a:cs typeface="Gill Sans Ultra Bold"/>
              </a:rPr>
              <a:t>Q &amp; A </a:t>
            </a:r>
            <a:r>
              <a:rPr lang="en-US" altLang="x-none" sz="7200" i="1" dirty="0">
                <a:latin typeface="Gill Sans Ultra Bold"/>
                <a:cs typeface="Gill Sans Ultra Bold"/>
                <a:sym typeface="Wingdings"/>
              </a:rPr>
              <a:t>?</a:t>
            </a:r>
            <a:endParaRPr lang="en-US" altLang="x-none" sz="7200" i="1" dirty="0" smtClean="0">
              <a:latin typeface="Gill Sans Ultra Bold"/>
              <a:cs typeface="Gill Sans Ultra Bold"/>
            </a:endParaRPr>
          </a:p>
          <a:p>
            <a:pPr marL="0" lvl="0" indent="0">
              <a:buNone/>
            </a:pPr>
            <a:endParaRPr lang="en-US" sz="1100" dirty="0" smtClean="0"/>
          </a:p>
          <a:p>
            <a:pPr marL="0" lvl="0" indent="0">
              <a:buNone/>
            </a:pPr>
            <a:endParaRPr lang="en-US" sz="1100" dirty="0" smtClean="0"/>
          </a:p>
          <a:p>
            <a:pPr marL="0" lvl="0" indent="0">
              <a:buNone/>
            </a:pPr>
            <a:r>
              <a:rPr lang="en-US" sz="2000" i="1" dirty="0" smtClean="0"/>
              <a:t>The </a:t>
            </a:r>
            <a:r>
              <a:rPr lang="en-US" sz="2000" i="1" dirty="0"/>
              <a:t>tools we use have a profound (and devious!) influence on our thinking habits, and, therefore, on our thinking abilities. </a:t>
            </a:r>
            <a:endParaRPr lang="en-US" sz="2000" i="1" dirty="0" smtClean="0"/>
          </a:p>
          <a:p>
            <a:pPr marL="0" lvl="0" indent="0">
              <a:buNone/>
            </a:pPr>
            <a:r>
              <a:rPr lang="en-US" sz="2000" i="1" dirty="0"/>
              <a:t>	</a:t>
            </a:r>
            <a:r>
              <a:rPr lang="en-US" sz="2000" i="1" dirty="0" smtClean="0"/>
              <a:t>				-- </a:t>
            </a:r>
            <a:r>
              <a:rPr lang="en-US" sz="2000" i="1" dirty="0" err="1"/>
              <a:t>Edsger</a:t>
            </a:r>
            <a:r>
              <a:rPr lang="en-US" sz="2000" i="1" dirty="0"/>
              <a:t> </a:t>
            </a:r>
            <a:r>
              <a:rPr lang="en-US" sz="2000" i="1" dirty="0" err="1"/>
              <a:t>Dijkstra</a:t>
            </a:r>
            <a:endParaRPr lang="en-US" sz="2000" i="1" dirty="0"/>
          </a:p>
          <a:p>
            <a:pPr marL="0" indent="0">
              <a:buNone/>
            </a:pPr>
            <a:r>
              <a:rPr lang="sv-SE" sz="1100" dirty="0"/>
              <a:t>	</a:t>
            </a:r>
          </a:p>
          <a:p>
            <a:pPr marL="274320" lvl="1"/>
            <a:endParaRPr lang="en-US" altLang="x-none" sz="4400" i="1" dirty="0">
              <a:latin typeface="Wide Latin"/>
              <a:cs typeface="Wide Latin"/>
            </a:endParaRPr>
          </a:p>
        </p:txBody>
      </p:sp>
    </p:spTree>
    <p:extLst>
      <p:ext uri="{BB962C8B-B14F-4D97-AF65-F5344CB8AC3E}">
        <p14:creationId xmlns:p14="http://schemas.microsoft.com/office/powerpoint/2010/main" val="42093411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smtClean="0"/>
              <a:t>References</a:t>
            </a:r>
            <a:endParaRPr lang="en-US" dirty="0"/>
          </a:p>
        </p:txBody>
      </p:sp>
      <p:sp>
        <p:nvSpPr>
          <p:cNvPr id="3" name="Rectangle 2"/>
          <p:cNvSpPr>
            <a:spLocks noGrp="1"/>
          </p:cNvSpPr>
          <p:nvPr>
            <p:ph sz="quarter" idx="13"/>
          </p:nvPr>
        </p:nvSpPr>
        <p:spPr>
          <a:xfrm>
            <a:off x="381000" y="1428750"/>
            <a:ext cx="7620000" cy="3505199"/>
          </a:xfrm>
        </p:spPr>
        <p:txBody>
          <a:bodyPr>
            <a:normAutofit/>
          </a:bodyPr>
          <a:lstStyle>
            <a:extLst/>
          </a:lstStyle>
          <a:p>
            <a:r>
              <a:rPr lang="en-US" sz="2000" dirty="0"/>
              <a:t>Why Functional Programming Matters </a:t>
            </a:r>
            <a:r>
              <a:rPr lang="en-US" sz="2000" dirty="0" smtClean="0"/>
              <a:t>(John Hughes)	    </a:t>
            </a:r>
            <a:r>
              <a:rPr lang="en-US" sz="2000" dirty="0" smtClean="0">
                <a:hlinkClick r:id="rId3"/>
              </a:rPr>
              <a:t>http</a:t>
            </a:r>
            <a:r>
              <a:rPr lang="en-US" sz="2000" dirty="0">
                <a:hlinkClick r:id="rId3"/>
              </a:rPr>
              <a:t>://www.cs.kent.ac.uk/people/staff/dat/miranda/whyfp90.</a:t>
            </a:r>
            <a:r>
              <a:rPr lang="en-US" sz="2000" dirty="0" smtClean="0">
                <a:hlinkClick r:id="rId3"/>
              </a:rPr>
              <a:t>pdf</a:t>
            </a:r>
            <a:r>
              <a:rPr lang="en-US" sz="2000" dirty="0" smtClean="0"/>
              <a:t> </a:t>
            </a:r>
          </a:p>
          <a:p>
            <a:r>
              <a:rPr lang="en-US" sz="2000" dirty="0" smtClean="0">
                <a:hlinkClick r:id="rId4"/>
              </a:rPr>
              <a:t>http</a:t>
            </a:r>
            <a:r>
              <a:rPr lang="en-US" sz="2000" dirty="0">
                <a:hlinkClick r:id="rId4"/>
              </a:rPr>
              <a:t>://</a:t>
            </a:r>
            <a:r>
              <a:rPr lang="en-US" sz="2000" dirty="0" smtClean="0">
                <a:hlinkClick r:id="rId4"/>
              </a:rPr>
              <a:t>rosettacode.org</a:t>
            </a:r>
            <a:r>
              <a:rPr lang="en-US" sz="2000" dirty="0" smtClean="0"/>
              <a:t> </a:t>
            </a:r>
          </a:p>
          <a:p>
            <a:endParaRPr lang="en-US" sz="1200" dirty="0" smtClean="0"/>
          </a:p>
        </p:txBody>
      </p:sp>
      <p:pic>
        <p:nvPicPr>
          <p:cNvPr id="4" name="Picture 3"/>
          <p:cNvPicPr>
            <a:picLocks noChangeAspect="1"/>
          </p:cNvPicPr>
          <p:nvPr/>
        </p:nvPicPr>
        <p:blipFill>
          <a:blip r:embed="rId5"/>
          <a:stretch>
            <a:fillRect/>
          </a:stretch>
        </p:blipFill>
        <p:spPr>
          <a:xfrm>
            <a:off x="1143000" y="2571750"/>
            <a:ext cx="1600200" cy="2137972"/>
          </a:xfrm>
          <a:prstGeom prst="rect">
            <a:avLst/>
          </a:prstGeom>
        </p:spPr>
      </p:pic>
      <p:pic>
        <p:nvPicPr>
          <p:cNvPr id="5" name="Picture 4"/>
          <p:cNvPicPr>
            <a:picLocks noChangeAspect="1"/>
          </p:cNvPicPr>
          <p:nvPr/>
        </p:nvPicPr>
        <p:blipFill>
          <a:blip r:embed="rId6"/>
          <a:stretch>
            <a:fillRect/>
          </a:stretch>
        </p:blipFill>
        <p:spPr>
          <a:xfrm>
            <a:off x="3428999" y="2495550"/>
            <a:ext cx="1559859" cy="2209800"/>
          </a:xfrm>
          <a:prstGeom prst="rect">
            <a:avLst/>
          </a:prstGeom>
        </p:spPr>
      </p:pic>
      <p:pic>
        <p:nvPicPr>
          <p:cNvPr id="6" name="Picture 5"/>
          <p:cNvPicPr>
            <a:picLocks noChangeAspect="1"/>
          </p:cNvPicPr>
          <p:nvPr/>
        </p:nvPicPr>
        <p:blipFill>
          <a:blip r:embed="rId7"/>
          <a:stretch>
            <a:fillRect/>
          </a:stretch>
        </p:blipFill>
        <p:spPr>
          <a:xfrm>
            <a:off x="5867400" y="2495550"/>
            <a:ext cx="1707041" cy="2209800"/>
          </a:xfrm>
          <a:prstGeom prst="rect">
            <a:avLst/>
          </a:prstGeom>
        </p:spPr>
      </p:pic>
    </p:spTree>
    <p:extLst>
      <p:ext uri="{BB962C8B-B14F-4D97-AF65-F5344CB8AC3E}">
        <p14:creationId xmlns:p14="http://schemas.microsoft.com/office/powerpoint/2010/main" val="18312090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cs-CZ" dirty="0" err="1" smtClean="0"/>
              <a:t>How</a:t>
            </a:r>
            <a:r>
              <a:rPr lang="cs-CZ" dirty="0" smtClean="0"/>
              <a:t> to </a:t>
            </a:r>
            <a:r>
              <a:rPr lang="cs-CZ" dirty="0" err="1" smtClean="0"/>
              <a:t>reach</a:t>
            </a:r>
            <a:r>
              <a:rPr lang="cs-CZ" dirty="0" smtClean="0"/>
              <a:t> </a:t>
            </a:r>
            <a:r>
              <a:rPr lang="cs-CZ" dirty="0" err="1" smtClean="0"/>
              <a:t>me</a:t>
            </a:r>
            <a:endParaRPr lang="cs-CZ" dirty="0"/>
          </a:p>
        </p:txBody>
      </p:sp>
      <p:sp>
        <p:nvSpPr>
          <p:cNvPr id="7" name="Rectangle 8"/>
          <p:cNvSpPr txBox="1">
            <a:spLocks/>
          </p:cNvSpPr>
          <p:nvPr/>
        </p:nvSpPr>
        <p:spPr>
          <a:xfrm>
            <a:off x="2895600" y="1371600"/>
            <a:ext cx="5105400" cy="3048000"/>
          </a:xfrm>
          <a:prstGeom prst="rect">
            <a:avLst/>
          </a:prstGeom>
        </p:spPr>
        <p:txBody>
          <a:bodyPr vert="horz" anchor="b">
            <a:noAutofit/>
          </a:bodyPr>
          <a:lstStyle>
            <a:lvl1pPr algn="l" rtl="0" eaLnBrk="1" latinLnBrk="0" hangingPunct="1">
              <a:spcBef>
                <a:spcPct val="0"/>
              </a:spcBef>
              <a:buNone/>
              <a:defRPr sz="4000" kern="1200">
                <a:solidFill>
                  <a:schemeClr val="tx2"/>
                </a:solidFill>
                <a:latin typeface="+mj-lt"/>
                <a:ea typeface="+mj-ea"/>
                <a:cs typeface="+mj-cs"/>
              </a:defRPr>
            </a:lvl1pPr>
            <a:extLst/>
          </a:lstStyle>
          <a:p>
            <a:r>
              <a:rPr lang="en-US" sz="1800" dirty="0" smtClean="0"/>
              <a:t/>
            </a:r>
            <a:br>
              <a:rPr lang="en-US" sz="1800" dirty="0" smtClean="0"/>
            </a:br>
            <a:r>
              <a:rPr lang="en-US" sz="1800" dirty="0" smtClean="0"/>
              <a:t/>
            </a:r>
            <a:br>
              <a:rPr lang="en-US" sz="1800" dirty="0" smtClean="0"/>
            </a:br>
            <a:r>
              <a:rPr lang="en-US" sz="2100" dirty="0" err="1" smtClean="0"/>
              <a:t>github.com</a:t>
            </a:r>
            <a:r>
              <a:rPr lang="en-US" sz="2100" dirty="0" smtClean="0"/>
              <a:t>/</a:t>
            </a:r>
            <a:r>
              <a:rPr lang="en-US" sz="2100" dirty="0" err="1" smtClean="0"/>
              <a:t>DCFsharp</a:t>
            </a:r>
            <a:r>
              <a:rPr lang="en-US" sz="2100" dirty="0" smtClean="0"/>
              <a:t/>
            </a:r>
            <a:br>
              <a:rPr lang="en-US" sz="2100" dirty="0" smtClean="0"/>
            </a:br>
            <a:r>
              <a:rPr lang="en-US" sz="2100" dirty="0" smtClean="0"/>
              <a:t/>
            </a:r>
            <a:br>
              <a:rPr lang="en-US" sz="2100" dirty="0" smtClean="0"/>
            </a:br>
            <a:r>
              <a:rPr lang="en-US" sz="2100" dirty="0" err="1" smtClean="0"/>
              <a:t>meetup.com</a:t>
            </a:r>
            <a:r>
              <a:rPr lang="en-US" sz="2100" dirty="0" smtClean="0"/>
              <a:t>/DC-</a:t>
            </a:r>
            <a:r>
              <a:rPr lang="en-US" sz="2100" dirty="0" err="1" smtClean="0"/>
              <a:t>fsharp</a:t>
            </a:r>
            <a:r>
              <a:rPr lang="en-US" sz="2100" dirty="0" smtClean="0"/>
              <a:t>/</a:t>
            </a:r>
            <a:br>
              <a:rPr lang="en-US" sz="2100" dirty="0" smtClean="0"/>
            </a:br>
            <a:r>
              <a:rPr lang="en-US" sz="2100" dirty="0" smtClean="0"/>
              <a:t/>
            </a:r>
            <a:br>
              <a:rPr lang="en-US" sz="2100" dirty="0" smtClean="0"/>
            </a:br>
            <a:r>
              <a:rPr lang="en-US" sz="2100" dirty="0" smtClean="0"/>
              <a:t>@</a:t>
            </a:r>
            <a:r>
              <a:rPr lang="en-US" sz="2100" dirty="0" err="1" smtClean="0"/>
              <a:t>DCFsharp</a:t>
            </a:r>
            <a:r>
              <a:rPr lang="en-US" sz="2100" dirty="0" smtClean="0"/>
              <a:t/>
            </a:r>
            <a:br>
              <a:rPr lang="en-US" sz="2100" dirty="0" smtClean="0"/>
            </a:br>
            <a:r>
              <a:rPr lang="en-US" sz="2100" dirty="0" smtClean="0"/>
              <a:t/>
            </a:r>
            <a:br>
              <a:rPr lang="en-US" sz="2100" dirty="0" smtClean="0"/>
            </a:br>
            <a:r>
              <a:rPr lang="en-US" sz="2100" dirty="0" err="1" smtClean="0"/>
              <a:t>rterrell@microsoft.com</a:t>
            </a:r>
            <a:r>
              <a:rPr lang="en-US" sz="2100" dirty="0" smtClean="0"/>
              <a:t/>
            </a:r>
            <a:br>
              <a:rPr lang="en-US" sz="2100" dirty="0" smtClean="0"/>
            </a:br>
            <a:r>
              <a:rPr lang="en-US" sz="1800" dirty="0" smtClean="0"/>
              <a:t/>
            </a:r>
            <a:br>
              <a:rPr lang="en-US" sz="1800" dirty="0" smtClean="0"/>
            </a:br>
            <a:endParaRPr lang="en-US" sz="1800" dirty="0"/>
          </a:p>
        </p:txBody>
      </p:sp>
      <p:pic>
        <p:nvPicPr>
          <p:cNvPr id="5" name="Picture 4" descr="FSUserGrou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657350"/>
            <a:ext cx="1543050" cy="1714500"/>
          </a:xfrm>
          <a:prstGeom prst="rect">
            <a:avLst/>
          </a:prstGeom>
        </p:spPr>
      </p:pic>
    </p:spTree>
    <p:extLst>
      <p:ext uri="{BB962C8B-B14F-4D97-AF65-F5344CB8AC3E}">
        <p14:creationId xmlns:p14="http://schemas.microsoft.com/office/powerpoint/2010/main" val="18349951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err="1" smtClean="0"/>
              <a:t>Scala</a:t>
            </a:r>
            <a:r>
              <a:rPr lang="en-US" dirty="0" smtClean="0"/>
              <a:t>	</a:t>
            </a:r>
            <a:endParaRPr lang="en-US" dirty="0"/>
          </a:p>
        </p:txBody>
      </p:sp>
      <p:sp>
        <p:nvSpPr>
          <p:cNvPr id="3" name="Rectangle 2"/>
          <p:cNvSpPr>
            <a:spLocks noGrp="1"/>
          </p:cNvSpPr>
          <p:nvPr>
            <p:ph sz="quarter" idx="13"/>
          </p:nvPr>
        </p:nvSpPr>
        <p:spPr>
          <a:xfrm>
            <a:off x="533400" y="1428750"/>
            <a:ext cx="8153400" cy="3505199"/>
          </a:xfrm>
        </p:spPr>
        <p:txBody>
          <a:bodyPr>
            <a:normAutofit/>
          </a:bodyPr>
          <a:lstStyle>
            <a:extLst/>
          </a:lstStyle>
          <a:p>
            <a:pPr>
              <a:buFont typeface="Wingdings" charset="2"/>
              <a:buChar char="q"/>
            </a:pPr>
            <a:r>
              <a:rPr lang="en-US" sz="1400" dirty="0" smtClean="0"/>
              <a:t>Runs on the JVM, so It can run side by side with existing deployments</a:t>
            </a:r>
          </a:p>
          <a:p>
            <a:pPr>
              <a:buFont typeface="Wingdings" charset="2"/>
              <a:buChar char="q"/>
            </a:pPr>
            <a:r>
              <a:rPr lang="en-US" sz="1400" dirty="0" smtClean="0"/>
              <a:t>Can use Java library directly, so developers can leverage existing frameworks</a:t>
            </a:r>
          </a:p>
          <a:p>
            <a:pPr>
              <a:buFont typeface="Wingdings" charset="2"/>
              <a:buChar char="q"/>
            </a:pPr>
            <a:r>
              <a:rPr lang="en-US" sz="1400" dirty="0" smtClean="0"/>
              <a:t>It is statically type as Java</a:t>
            </a:r>
          </a:p>
          <a:p>
            <a:pPr>
              <a:buFont typeface="Wingdings" charset="2"/>
              <a:buChar char="q"/>
            </a:pPr>
            <a:r>
              <a:rPr lang="en-US" sz="1400" dirty="0" smtClean="0"/>
              <a:t>The syntax is relatively close to Java’s</a:t>
            </a:r>
          </a:p>
          <a:p>
            <a:pPr>
              <a:buFont typeface="Wingdings" charset="2"/>
              <a:buChar char="q"/>
            </a:pPr>
            <a:r>
              <a:rPr lang="en-US" sz="1400" dirty="0" smtClean="0"/>
              <a:t>It supports both OOP and FP paradigms</a:t>
            </a:r>
          </a:p>
          <a:p>
            <a:pPr lvl="1">
              <a:buFont typeface="Wingdings" charset="2"/>
              <a:buChar char="q"/>
            </a:pPr>
            <a:r>
              <a:rPr lang="en-US" sz="1400" dirty="0" smtClean="0"/>
              <a:t>programmers can gradually learn to apply FP ideas in their code</a:t>
            </a:r>
          </a:p>
          <a:p>
            <a:pPr lvl="1">
              <a:buFont typeface="Wingdings" charset="2"/>
              <a:buChar char="q"/>
            </a:pPr>
            <a:r>
              <a:rPr lang="en-US" sz="1400" dirty="0" smtClean="0"/>
              <a:t>	programmers are free to choose which programming style apply</a:t>
            </a:r>
          </a:p>
          <a:p>
            <a:pPr>
              <a:buFont typeface="Wingdings" charset="2"/>
              <a:buChar char="q"/>
            </a:pPr>
            <a:endParaRPr lang="en-US" sz="1400" dirty="0" smtClean="0"/>
          </a:p>
          <a:p>
            <a:pPr>
              <a:buFont typeface="Wingdings" charset="2"/>
              <a:buChar char="q"/>
            </a:pPr>
            <a:r>
              <a:rPr lang="en-US" sz="1400" dirty="0" smtClean="0"/>
              <a:t>Most of </a:t>
            </a:r>
            <a:r>
              <a:rPr lang="en-US" sz="1400" dirty="0" err="1" smtClean="0"/>
              <a:t>Scala’s</a:t>
            </a:r>
            <a:r>
              <a:rPr lang="en-US" sz="1400" dirty="0" smtClean="0"/>
              <a:t> strengths are centered around an advanced programming paradigm that integrates well with the Java environment and some core well-designed features. In particular, actors, pattern matching.</a:t>
            </a:r>
          </a:p>
          <a:p>
            <a:pPr>
              <a:buFont typeface="Wingdings" charset="2"/>
              <a:buChar char="q"/>
            </a:pPr>
            <a:endParaRPr lang="en-US" sz="1400" dirty="0" smtClean="0"/>
          </a:p>
        </p:txBody>
      </p:sp>
    </p:spTree>
    <p:extLst>
      <p:ext uri="{BB962C8B-B14F-4D97-AF65-F5344CB8AC3E}">
        <p14:creationId xmlns:p14="http://schemas.microsoft.com/office/powerpoint/2010/main" val="253628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err="1" smtClean="0"/>
              <a:t>Erlang</a:t>
            </a:r>
            <a:r>
              <a:rPr lang="en-US" dirty="0" smtClean="0"/>
              <a:t>	</a:t>
            </a:r>
            <a:endParaRPr lang="en-US" dirty="0"/>
          </a:p>
        </p:txBody>
      </p:sp>
      <p:sp>
        <p:nvSpPr>
          <p:cNvPr id="3" name="Rectangle 2"/>
          <p:cNvSpPr>
            <a:spLocks noGrp="1"/>
          </p:cNvSpPr>
          <p:nvPr>
            <p:ph sz="quarter" idx="13"/>
          </p:nvPr>
        </p:nvSpPr>
        <p:spPr>
          <a:xfrm>
            <a:off x="381000" y="1428750"/>
            <a:ext cx="8153400" cy="3505199"/>
          </a:xfrm>
        </p:spPr>
        <p:txBody>
          <a:bodyPr>
            <a:noAutofit/>
          </a:bodyPr>
          <a:lstStyle>
            <a:extLst/>
          </a:lstStyle>
          <a:p>
            <a:r>
              <a:rPr lang="en-US" sz="1200" b="1" dirty="0" smtClean="0"/>
              <a:t>Built </a:t>
            </a:r>
            <a:r>
              <a:rPr lang="en-US" sz="1200" b="1" dirty="0"/>
              <a:t>for Concurrency </a:t>
            </a:r>
            <a:endParaRPr lang="en-US" sz="1200" dirty="0"/>
          </a:p>
          <a:p>
            <a:pPr lvl="1"/>
            <a:r>
              <a:rPr lang="en-US" sz="1200" dirty="0" err="1"/>
              <a:t>Erlang</a:t>
            </a:r>
            <a:r>
              <a:rPr lang="en-US" sz="1200" dirty="0"/>
              <a:t> is a product of years of research from Ericsson to develop near- real-time fault-tolerant distributed applications for telecom </a:t>
            </a:r>
            <a:r>
              <a:rPr lang="en-US" sz="1200" dirty="0" smtClean="0"/>
              <a:t>applications</a:t>
            </a:r>
            <a:r>
              <a:rPr lang="en-US" sz="1200" dirty="0"/>
              <a:t>. </a:t>
            </a:r>
          </a:p>
          <a:p>
            <a:r>
              <a:rPr lang="en-US" sz="1200" b="1" dirty="0" err="1"/>
              <a:t>Erlang</a:t>
            </a:r>
            <a:r>
              <a:rPr lang="en-US" sz="1200" b="1" dirty="0"/>
              <a:t> can support insanely reliable systems. </a:t>
            </a:r>
            <a:endParaRPr lang="en-US" sz="1200" b="1" dirty="0" smtClean="0"/>
          </a:p>
          <a:p>
            <a:pPr lvl="1"/>
            <a:r>
              <a:rPr lang="en-US" sz="1200" dirty="0" smtClean="0"/>
              <a:t>You </a:t>
            </a:r>
            <a:r>
              <a:rPr lang="en-US" sz="1200" dirty="0"/>
              <a:t>can’t take a phone switch down for maintenance, and you don’t have to take </a:t>
            </a:r>
            <a:r>
              <a:rPr lang="en-US" sz="1200" dirty="0" err="1"/>
              <a:t>Erlang</a:t>
            </a:r>
            <a:r>
              <a:rPr lang="en-US" sz="1200" dirty="0"/>
              <a:t> down to replace entire modules </a:t>
            </a:r>
          </a:p>
          <a:p>
            <a:r>
              <a:rPr lang="en-US" sz="1200" b="1" dirty="0" smtClean="0"/>
              <a:t>Actor Model</a:t>
            </a:r>
          </a:p>
          <a:p>
            <a:pPr lvl="1"/>
            <a:r>
              <a:rPr lang="en-US" sz="1200" dirty="0"/>
              <a:t>Distributed message passing is a basic language-level construct, </a:t>
            </a:r>
            <a:r>
              <a:rPr lang="en-US" sz="1200" dirty="0" smtClean="0"/>
              <a:t>eliminating </a:t>
            </a:r>
            <a:r>
              <a:rPr lang="en-US" sz="1200" dirty="0"/>
              <a:t>the need for locking and improving concurrency. </a:t>
            </a:r>
          </a:p>
          <a:p>
            <a:r>
              <a:rPr lang="en-US" sz="1200" b="1" dirty="0"/>
              <a:t>Reliability </a:t>
            </a:r>
            <a:endParaRPr lang="en-US" sz="1200" dirty="0"/>
          </a:p>
          <a:p>
            <a:pPr lvl="1"/>
            <a:r>
              <a:rPr lang="en-US" sz="1200" dirty="0" err="1"/>
              <a:t>Erlang</a:t>
            </a:r>
            <a:r>
              <a:rPr lang="en-US" sz="1200" dirty="0"/>
              <a:t> does have traditional error checking, but in a traditional </a:t>
            </a:r>
            <a:r>
              <a:rPr lang="en-US" sz="1200" dirty="0" smtClean="0"/>
              <a:t>application. </a:t>
            </a:r>
            <a:r>
              <a:rPr lang="en-US" sz="1200" dirty="0"/>
              <a:t>The </a:t>
            </a:r>
            <a:r>
              <a:rPr lang="en-US" sz="1200" dirty="0" err="1"/>
              <a:t>Erlang</a:t>
            </a:r>
            <a:r>
              <a:rPr lang="en-US" sz="1200" dirty="0"/>
              <a:t> mantra is </a:t>
            </a:r>
            <a:r>
              <a:rPr lang="en-US" sz="1200" b="1" dirty="0"/>
              <a:t>“Let it crash.” </a:t>
            </a:r>
            <a:r>
              <a:rPr lang="en-US" sz="1200" dirty="0"/>
              <a:t>Since </a:t>
            </a:r>
            <a:r>
              <a:rPr lang="en-US" sz="1200" dirty="0" err="1"/>
              <a:t>Erlang</a:t>
            </a:r>
            <a:r>
              <a:rPr lang="en-US" sz="1200" dirty="0"/>
              <a:t> makes it easy to monitor the death of a process, killing related processes and starting new ones are trivial exercises. </a:t>
            </a:r>
            <a:endParaRPr lang="en-US" sz="1200" dirty="0" smtClean="0"/>
          </a:p>
          <a:p>
            <a:r>
              <a:rPr lang="en-US" sz="1200" b="1" dirty="0"/>
              <a:t>Core Strengths </a:t>
            </a:r>
            <a:endParaRPr lang="en-US" sz="1200" dirty="0"/>
          </a:p>
          <a:p>
            <a:pPr lvl="1"/>
            <a:r>
              <a:rPr lang="en-US" sz="1200" dirty="0" err="1"/>
              <a:t>Erlang</a:t>
            </a:r>
            <a:r>
              <a:rPr lang="en-US" sz="1200" dirty="0"/>
              <a:t> is all about concurrency and fault tolerance, from the inside out. As processor designers look to distributed cores, the state of the art in programming must evolve. </a:t>
            </a:r>
            <a:r>
              <a:rPr lang="en-US" sz="1200" dirty="0" err="1"/>
              <a:t>Erlang’s</a:t>
            </a:r>
            <a:r>
              <a:rPr lang="en-US" sz="1200" dirty="0"/>
              <a:t> strengths are in the most important areas that this generation of programmers will face. </a:t>
            </a:r>
          </a:p>
          <a:p>
            <a:endParaRPr lang="en-US" sz="1200" dirty="0"/>
          </a:p>
          <a:p>
            <a:endParaRPr lang="en-US" sz="1200" dirty="0"/>
          </a:p>
        </p:txBody>
      </p:sp>
    </p:spTree>
    <p:extLst>
      <p:ext uri="{BB962C8B-B14F-4D97-AF65-F5344CB8AC3E}">
        <p14:creationId xmlns:p14="http://schemas.microsoft.com/office/powerpoint/2010/main" val="386214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err="1" smtClean="0"/>
              <a:t>Clojure</a:t>
            </a:r>
            <a:r>
              <a:rPr lang="en-US" dirty="0" smtClean="0"/>
              <a:t>		</a:t>
            </a:r>
            <a:endParaRPr lang="en-US" dirty="0"/>
          </a:p>
        </p:txBody>
      </p:sp>
      <p:sp>
        <p:nvSpPr>
          <p:cNvPr id="3" name="Rectangle 2"/>
          <p:cNvSpPr>
            <a:spLocks noGrp="1"/>
          </p:cNvSpPr>
          <p:nvPr>
            <p:ph sz="quarter" idx="13"/>
          </p:nvPr>
        </p:nvSpPr>
        <p:spPr>
          <a:xfrm>
            <a:off x="381000" y="1428750"/>
            <a:ext cx="8153400" cy="3505199"/>
          </a:xfrm>
        </p:spPr>
        <p:txBody>
          <a:bodyPr>
            <a:noAutofit/>
          </a:bodyPr>
          <a:lstStyle>
            <a:extLst/>
          </a:lstStyle>
          <a:p>
            <a:r>
              <a:rPr lang="en-US" sz="1200" dirty="0" err="1"/>
              <a:t>Clojure</a:t>
            </a:r>
            <a:r>
              <a:rPr lang="en-US" sz="1200" dirty="0"/>
              <a:t> is Lisp on the JVM </a:t>
            </a:r>
            <a:r>
              <a:rPr lang="en-US" sz="1200" dirty="0" smtClean="0"/>
              <a:t>…is </a:t>
            </a:r>
            <a:r>
              <a:rPr lang="en-US" sz="1200" dirty="0"/>
              <a:t>yet another Lisp dialect. </a:t>
            </a:r>
            <a:endParaRPr lang="en-US" sz="1200" dirty="0" smtClean="0"/>
          </a:p>
          <a:p>
            <a:r>
              <a:rPr lang="en-US" sz="1200" dirty="0" smtClean="0"/>
              <a:t>Understanding </a:t>
            </a:r>
            <a:r>
              <a:rPr lang="en-US" sz="1200" dirty="0" err="1"/>
              <a:t>Clojure</a:t>
            </a:r>
            <a:r>
              <a:rPr lang="en-US" sz="1200" dirty="0"/>
              <a:t> starts with understanding Lisp. </a:t>
            </a:r>
            <a:endParaRPr lang="en-US" sz="1200" dirty="0" smtClean="0"/>
          </a:p>
          <a:p>
            <a:r>
              <a:rPr lang="en-US" sz="1200" dirty="0"/>
              <a:t>It’s a functional language but not a pure functional language. </a:t>
            </a:r>
            <a:endParaRPr lang="en-US" sz="1200" dirty="0" smtClean="0"/>
          </a:p>
          <a:p>
            <a:r>
              <a:rPr lang="en-US" sz="1200" dirty="0" smtClean="0"/>
              <a:t>For </a:t>
            </a:r>
            <a:r>
              <a:rPr lang="en-US" sz="1200" dirty="0" err="1"/>
              <a:t>Clojure</a:t>
            </a:r>
            <a:r>
              <a:rPr lang="en-US" sz="1200" dirty="0"/>
              <a:t>, one of the most important characteristics is the JVM. </a:t>
            </a:r>
            <a:endParaRPr lang="en-US" sz="1200" dirty="0" smtClean="0"/>
          </a:p>
          <a:p>
            <a:pPr lvl="1"/>
            <a:r>
              <a:rPr lang="en-US" sz="1200" dirty="0"/>
              <a:t>you can access the tens of thousands of Java libraries to do just about anything you need. </a:t>
            </a:r>
          </a:p>
          <a:p>
            <a:r>
              <a:rPr lang="en-US" sz="1200" dirty="0" err="1"/>
              <a:t>Clojure</a:t>
            </a:r>
            <a:r>
              <a:rPr lang="en-US" sz="1200" dirty="0"/>
              <a:t> and Java desperately need each other. Lisp needs the market place that the Java virtual machine can offer, and the Java community needs a serious update and an injection of fun. </a:t>
            </a:r>
          </a:p>
          <a:p>
            <a:r>
              <a:rPr lang="en-US" sz="1200" dirty="0" err="1"/>
              <a:t>Clojure</a:t>
            </a:r>
            <a:r>
              <a:rPr lang="en-US" sz="1200" dirty="0"/>
              <a:t> is a functional language, with emphasis on functions without side effects. But when you do use mutable state, the language sup- ports a number of concepts to help. </a:t>
            </a:r>
            <a:r>
              <a:rPr lang="en-US" sz="1200" b="1" dirty="0"/>
              <a:t>Transactional memory </a:t>
            </a:r>
            <a:r>
              <a:rPr lang="en-US" sz="1200" dirty="0"/>
              <a:t>works like transactional databases to provide safe, concurrent access to </a:t>
            </a:r>
            <a:r>
              <a:rPr lang="en-US" sz="1200" dirty="0" err="1" smtClean="0"/>
              <a:t>mem</a:t>
            </a:r>
            <a:r>
              <a:rPr lang="en-US" sz="1200" dirty="0" smtClean="0"/>
              <a:t> </a:t>
            </a:r>
            <a:r>
              <a:rPr lang="en-US" sz="1200" dirty="0" err="1"/>
              <a:t>ory</a:t>
            </a:r>
            <a:r>
              <a:rPr lang="en-US" sz="1200" dirty="0"/>
              <a:t>. Agents allow encapsulated access to mutable resources. </a:t>
            </a:r>
          </a:p>
          <a:p>
            <a:r>
              <a:rPr lang="en-US" sz="1200" b="1" dirty="0"/>
              <a:t>Concurrency </a:t>
            </a:r>
            <a:endParaRPr lang="en-US" sz="1200" dirty="0"/>
          </a:p>
          <a:p>
            <a:pPr lvl="1"/>
            <a:r>
              <a:rPr lang="en-US" sz="1200" dirty="0" err="1"/>
              <a:t>Clojure’s</a:t>
            </a:r>
            <a:r>
              <a:rPr lang="en-US" sz="1200" dirty="0"/>
              <a:t> approach to concurrency has the potential to change the way we design concurrent systems completely. STM does place some </a:t>
            </a:r>
            <a:r>
              <a:rPr lang="en-US" sz="1200" dirty="0" err="1"/>
              <a:t>addi</a:t>
            </a:r>
            <a:r>
              <a:rPr lang="en-US" sz="1200" dirty="0"/>
              <a:t>- </a:t>
            </a:r>
            <a:r>
              <a:rPr lang="en-US" sz="1200" dirty="0" err="1"/>
              <a:t>tional</a:t>
            </a:r>
            <a:r>
              <a:rPr lang="en-US" sz="1200" dirty="0"/>
              <a:t> burden on developers because of its novelty, but for the first time, it protects developers by detecting whether state mutations happen within appropriately protected functions. If you’re not within a trans- action, you can’t mutate state. </a:t>
            </a:r>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1425039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extLst/>
          </a:lstStyle>
          <a:p>
            <a:r>
              <a:rPr lang="en-US" dirty="0"/>
              <a:t>Imperative </a:t>
            </a:r>
            <a:r>
              <a:rPr lang="en-US" dirty="0" smtClean="0"/>
              <a:t>programming </a:t>
            </a:r>
            <a:r>
              <a:rPr lang="en-US" dirty="0" err="1" smtClean="0"/>
              <a:t>vs</a:t>
            </a:r>
            <a:r>
              <a:rPr lang="en-US" dirty="0" smtClean="0"/>
              <a:t> Functional</a:t>
            </a:r>
            <a:endParaRPr lang="en-US" dirty="0"/>
          </a:p>
        </p:txBody>
      </p:sp>
      <p:sp>
        <p:nvSpPr>
          <p:cNvPr id="7" name="Rectangle 6"/>
          <p:cNvSpPr/>
          <p:nvPr/>
        </p:nvSpPr>
        <p:spPr>
          <a:xfrm>
            <a:off x="609600" y="1428750"/>
            <a:ext cx="7772400" cy="923330"/>
          </a:xfrm>
          <a:prstGeom prst="rect">
            <a:avLst/>
          </a:prstGeom>
        </p:spPr>
        <p:txBody>
          <a:bodyPr wrap="square">
            <a:spAutoFit/>
          </a:bodyPr>
          <a:lstStyle/>
          <a:p>
            <a:r>
              <a:rPr lang="en-US" dirty="0" smtClean="0"/>
              <a:t>Given </a:t>
            </a:r>
            <a:r>
              <a:rPr lang="en-US" dirty="0"/>
              <a:t>a list of names, some of which consist of a single character</a:t>
            </a:r>
            <a:r>
              <a:rPr lang="en-US" dirty="0" smtClean="0"/>
              <a:t>, you </a:t>
            </a:r>
            <a:r>
              <a:rPr lang="en-US" dirty="0"/>
              <a:t>are asked to return a comma-delimited string with the single letter names removed</a:t>
            </a:r>
            <a:r>
              <a:rPr lang="en-US" dirty="0" smtClean="0"/>
              <a:t>, with </a:t>
            </a:r>
            <a:r>
              <a:rPr lang="en-US" dirty="0"/>
              <a:t>each name capitalized.</a:t>
            </a:r>
          </a:p>
        </p:txBody>
      </p:sp>
      <p:pic>
        <p:nvPicPr>
          <p:cNvPr id="3" name="Picture 2"/>
          <p:cNvPicPr>
            <a:picLocks noChangeAspect="1"/>
          </p:cNvPicPr>
          <p:nvPr/>
        </p:nvPicPr>
        <p:blipFill>
          <a:blip r:embed="rId3"/>
          <a:stretch>
            <a:fillRect/>
          </a:stretch>
        </p:blipFill>
        <p:spPr>
          <a:xfrm>
            <a:off x="685800" y="2571750"/>
            <a:ext cx="4927600" cy="1651000"/>
          </a:xfrm>
          <a:prstGeom prst="rect">
            <a:avLst/>
          </a:prstGeom>
        </p:spPr>
      </p:pic>
      <p:pic>
        <p:nvPicPr>
          <p:cNvPr id="4" name="Picture 3"/>
          <p:cNvPicPr>
            <a:picLocks noChangeAspect="1"/>
          </p:cNvPicPr>
          <p:nvPr/>
        </p:nvPicPr>
        <p:blipFill>
          <a:blip r:embed="rId4"/>
          <a:stretch>
            <a:fillRect/>
          </a:stretch>
        </p:blipFill>
        <p:spPr>
          <a:xfrm>
            <a:off x="5867400" y="2571750"/>
            <a:ext cx="2832100" cy="1117600"/>
          </a:xfrm>
          <a:prstGeom prst="rect">
            <a:avLst/>
          </a:prstGeom>
        </p:spPr>
      </p:pic>
    </p:spTree>
    <p:extLst>
      <p:ext uri="{BB962C8B-B14F-4D97-AF65-F5344CB8AC3E}">
        <p14:creationId xmlns:p14="http://schemas.microsoft.com/office/powerpoint/2010/main" val="271971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smtClean="0"/>
              <a:t>Haskell		(1990)</a:t>
            </a:r>
            <a:endParaRPr lang="en-US" dirty="0"/>
          </a:p>
        </p:txBody>
      </p:sp>
      <p:sp>
        <p:nvSpPr>
          <p:cNvPr id="3" name="Rectangle 2"/>
          <p:cNvSpPr>
            <a:spLocks noGrp="1"/>
          </p:cNvSpPr>
          <p:nvPr>
            <p:ph sz="quarter" idx="13"/>
          </p:nvPr>
        </p:nvSpPr>
        <p:spPr>
          <a:xfrm>
            <a:off x="381000" y="1352550"/>
            <a:ext cx="8153400" cy="3505199"/>
          </a:xfrm>
        </p:spPr>
        <p:txBody>
          <a:bodyPr>
            <a:noAutofit/>
          </a:bodyPr>
          <a:lstStyle>
            <a:extLst/>
          </a:lstStyle>
          <a:p>
            <a:r>
              <a:rPr lang="en-US" sz="1200" dirty="0"/>
              <a:t>Haskell represents purity and freedom for many functional </a:t>
            </a:r>
            <a:r>
              <a:rPr lang="en-US" sz="1200" dirty="0" smtClean="0"/>
              <a:t>programming </a:t>
            </a:r>
            <a:r>
              <a:rPr lang="en-US" sz="1200" dirty="0"/>
              <a:t>purists. It’s rich and powerful, but the power comes at a price. You can’t eat just a couple of bites. Haskell will force you to eat the whole functional programming burrito. </a:t>
            </a:r>
            <a:endParaRPr lang="en-US" sz="1200" dirty="0" smtClean="0"/>
          </a:p>
          <a:p>
            <a:r>
              <a:rPr lang="en-US" sz="1200" dirty="0"/>
              <a:t>Where </a:t>
            </a:r>
            <a:r>
              <a:rPr lang="en-US" sz="1200" dirty="0" err="1"/>
              <a:t>Scala</a:t>
            </a:r>
            <a:r>
              <a:rPr lang="en-US" sz="1200" dirty="0"/>
              <a:t>, </a:t>
            </a:r>
            <a:r>
              <a:rPr lang="en-US" sz="1200" dirty="0" err="1"/>
              <a:t>Erlang</a:t>
            </a:r>
            <a:r>
              <a:rPr lang="en-US" sz="1200" dirty="0"/>
              <a:t>, and </a:t>
            </a:r>
            <a:r>
              <a:rPr lang="en-US" sz="1200" dirty="0" err="1"/>
              <a:t>Clojure</a:t>
            </a:r>
            <a:r>
              <a:rPr lang="en-US" sz="1200" dirty="0"/>
              <a:t> let you use imperative concepts in small doses, Haskell leaves no such wiggle room. This pure functional language will challenge you when it’s time to do I/O or accumulate state. </a:t>
            </a:r>
          </a:p>
          <a:p>
            <a:r>
              <a:rPr lang="en-US" sz="1200" dirty="0"/>
              <a:t>Haskell was built from the ground up to be a pure functional </a:t>
            </a:r>
            <a:r>
              <a:rPr lang="en-US" sz="1200" dirty="0" smtClean="0"/>
              <a:t>language</a:t>
            </a:r>
            <a:r>
              <a:rPr lang="en-US" sz="1200" dirty="0"/>
              <a:t>, combining ideas from the best functional languages, with special emphasis on lazy processing. </a:t>
            </a:r>
          </a:p>
          <a:p>
            <a:r>
              <a:rPr lang="en-US" sz="1200" dirty="0"/>
              <a:t>As a pure functional language, Haskell does not do side effects. Instead, a function can return a side effect, which is later executed. </a:t>
            </a:r>
          </a:p>
          <a:p>
            <a:r>
              <a:rPr lang="en-US" sz="1200" b="1" dirty="0"/>
              <a:t>Purity of Programming Model </a:t>
            </a:r>
            <a:endParaRPr lang="en-US" sz="1200" dirty="0"/>
          </a:p>
          <a:p>
            <a:pPr lvl="1"/>
            <a:r>
              <a:rPr lang="en-US" sz="1200" dirty="0"/>
              <a:t>Pure programming models can radically change the way you approach problems. They force you to leave old programming paradigms behind and embrace different ways of doing things. Pure functional languages give you something you can depend on. </a:t>
            </a:r>
          </a:p>
          <a:p>
            <a:r>
              <a:rPr lang="en-US" sz="1200" b="1" dirty="0"/>
              <a:t>Expressiveness </a:t>
            </a:r>
            <a:endParaRPr lang="en-US" sz="1200" dirty="0"/>
          </a:p>
          <a:p>
            <a:pPr lvl="1"/>
            <a:r>
              <a:rPr lang="en-US" sz="1200" dirty="0"/>
              <a:t>The Haskell language has fantastic power. From an abstract sense, it has everything you need to express powerful ideas concisely. Those ideas encompass behavior through a rich functional library and a </a:t>
            </a:r>
            <a:r>
              <a:rPr lang="en-US" sz="1200" dirty="0" err="1"/>
              <a:t>pow</a:t>
            </a:r>
            <a:r>
              <a:rPr lang="en-US" sz="1200" dirty="0"/>
              <a:t>- </a:t>
            </a:r>
            <a:r>
              <a:rPr lang="en-US" sz="1200" dirty="0" err="1"/>
              <a:t>erful</a:t>
            </a:r>
            <a:r>
              <a:rPr lang="en-US" sz="1200" dirty="0"/>
              <a:t> syntax. </a:t>
            </a:r>
          </a:p>
          <a:p>
            <a:r>
              <a:rPr lang="en-US" sz="1200" b="1" dirty="0"/>
              <a:t>Academic </a:t>
            </a:r>
            <a:endParaRPr lang="en-US" sz="1200" dirty="0"/>
          </a:p>
          <a:p>
            <a:endParaRPr lang="en-US" sz="1200" dirty="0"/>
          </a:p>
        </p:txBody>
      </p:sp>
    </p:spTree>
    <p:extLst>
      <p:ext uri="{BB962C8B-B14F-4D97-AF65-F5344CB8AC3E}">
        <p14:creationId xmlns:p14="http://schemas.microsoft.com/office/powerpoint/2010/main" val="1232299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smtClean="0"/>
              <a:t>F#		(2005)</a:t>
            </a:r>
            <a:endParaRPr lang="en-US" dirty="0"/>
          </a:p>
        </p:txBody>
      </p:sp>
      <p:sp>
        <p:nvSpPr>
          <p:cNvPr id="3" name="Rectangle 2"/>
          <p:cNvSpPr>
            <a:spLocks noGrp="1"/>
          </p:cNvSpPr>
          <p:nvPr>
            <p:ph sz="quarter" idx="13"/>
          </p:nvPr>
        </p:nvSpPr>
        <p:spPr>
          <a:xfrm>
            <a:off x="381000" y="1428750"/>
            <a:ext cx="8153400" cy="3505199"/>
          </a:xfrm>
        </p:spPr>
        <p:txBody>
          <a:bodyPr>
            <a:noAutofit/>
          </a:bodyPr>
          <a:lstStyle>
            <a:extLst/>
          </a:lstStyle>
          <a:p>
            <a:r>
              <a:rPr lang="en-US" sz="1400" dirty="0" smtClean="0"/>
              <a:t>Strongly typed, multi-paradigm programming language, </a:t>
            </a:r>
          </a:p>
          <a:p>
            <a:r>
              <a:rPr lang="en-US" sz="1400" dirty="0" smtClean="0"/>
              <a:t>Cross platform CLI language, can be used to generate </a:t>
            </a:r>
            <a:r>
              <a:rPr lang="en-US" sz="1400" dirty="0" err="1" smtClean="0"/>
              <a:t>Javascript</a:t>
            </a:r>
            <a:r>
              <a:rPr lang="en-US" sz="1400" dirty="0" smtClean="0"/>
              <a:t> and GPU code</a:t>
            </a:r>
          </a:p>
          <a:p>
            <a:r>
              <a:rPr lang="en-US" sz="1400" dirty="0" smtClean="0"/>
              <a:t>Is Open Source</a:t>
            </a:r>
            <a:endParaRPr lang="en-US" sz="1400" dirty="0"/>
          </a:p>
          <a:p>
            <a:r>
              <a:rPr lang="en-US" sz="1400" dirty="0" smtClean="0"/>
              <a:t>F</a:t>
            </a:r>
            <a:r>
              <a:rPr lang="en-US" sz="1400" dirty="0"/>
              <a:t># is a functional programming language for the .NET Framework. It combines the succinct, expressive, and compositional style of functional programming with the runtime, libraries, interoperability, and object model of .NET</a:t>
            </a:r>
            <a:r>
              <a:rPr lang="en-US" sz="1400" dirty="0" smtClean="0"/>
              <a:t>.</a:t>
            </a:r>
            <a:endParaRPr lang="en-US" sz="1400" dirty="0"/>
          </a:p>
          <a:p>
            <a:r>
              <a:rPr lang="en-US" sz="1400" dirty="0" smtClean="0"/>
              <a:t>F</a:t>
            </a:r>
            <a:r>
              <a:rPr lang="en-US" sz="1400" dirty="0"/>
              <a:t># </a:t>
            </a:r>
            <a:r>
              <a:rPr lang="en-US" sz="1400" dirty="0" smtClean="0"/>
              <a:t>is first</a:t>
            </a:r>
            <a:r>
              <a:rPr lang="en-US" sz="1400" dirty="0"/>
              <a:t>-class .NET </a:t>
            </a:r>
            <a:r>
              <a:rPr lang="en-US" sz="1400" dirty="0" smtClean="0"/>
              <a:t>citizen. </a:t>
            </a:r>
            <a:r>
              <a:rPr lang="en-US" sz="1400" dirty="0"/>
              <a:t>Not only can it access any of the standard .NET components </a:t>
            </a:r>
            <a:r>
              <a:rPr lang="en-US" sz="1400" dirty="0" smtClean="0"/>
              <a:t>but any </a:t>
            </a:r>
            <a:r>
              <a:rPr lang="en-US" sz="1400" dirty="0"/>
              <a:t>other .NET language can access code developed in F#. This makes it possible to use F# to develop standalone .NET applications as well as parts of larger projects. </a:t>
            </a:r>
          </a:p>
          <a:p>
            <a:r>
              <a:rPr lang="en-US" sz="1400" dirty="0"/>
              <a:t>F# is a strongly-typed, functional-first, open-source, cross-platform programming language for writing simple code to solve complex problems. From the business perspective, the primary role of F# is to reduce the time-to-deployment for analytical software components in the modern enterprise. Its interoperability with other languages and libraries and its ability to tackle the complexity of components such as calculation engines and data-rich analytical services offer a compelling story for businesses.</a:t>
            </a:r>
          </a:p>
        </p:txBody>
      </p:sp>
    </p:spTree>
    <p:extLst>
      <p:ext uri="{BB962C8B-B14F-4D97-AF65-F5344CB8AC3E}">
        <p14:creationId xmlns:p14="http://schemas.microsoft.com/office/powerpoint/2010/main" val="2608706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extLst/>
          </a:lstStyle>
          <a:p>
            <a:r>
              <a:rPr lang="en-US" dirty="0"/>
              <a:t>Imperative </a:t>
            </a:r>
            <a:r>
              <a:rPr lang="en-US" dirty="0" err="1" smtClean="0"/>
              <a:t>vs</a:t>
            </a:r>
            <a:r>
              <a:rPr lang="en-US" dirty="0"/>
              <a:t> Functional programming </a:t>
            </a:r>
          </a:p>
        </p:txBody>
      </p:sp>
      <p:graphicFrame>
        <p:nvGraphicFramePr>
          <p:cNvPr id="5" name="Table 4"/>
          <p:cNvGraphicFramePr>
            <a:graphicFrameLocks noGrp="1"/>
          </p:cNvGraphicFramePr>
          <p:nvPr>
            <p:extLst>
              <p:ext uri="{D42A27DB-BD31-4B8C-83A1-F6EECF244321}">
                <p14:modId xmlns:p14="http://schemas.microsoft.com/office/powerpoint/2010/main" val="3069359256"/>
              </p:ext>
            </p:extLst>
          </p:nvPr>
        </p:nvGraphicFramePr>
        <p:xfrm>
          <a:off x="609600" y="1504950"/>
          <a:ext cx="8153400" cy="3450476"/>
        </p:xfrm>
        <a:graphic>
          <a:graphicData uri="http://schemas.openxmlformats.org/drawingml/2006/table">
            <a:tbl>
              <a:tblPr firstRow="1" bandRow="1">
                <a:tableStyleId>{5C22544A-7EE6-4342-B048-85BDC9FD1C3A}</a:tableStyleId>
              </a:tblPr>
              <a:tblGrid>
                <a:gridCol w="4076700"/>
                <a:gridCol w="4076700"/>
              </a:tblGrid>
              <a:tr h="12376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bg1"/>
                          </a:solidFill>
                        </a:rPr>
                        <a:t>To solve problems, OOP developers design class hierarchies, focus on proper encapsulation.</a:t>
                      </a:r>
                      <a:endParaRPr lang="en-US" b="0"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Functional programming approaches computational problems as an exercise in the evaluation of </a:t>
                      </a:r>
                      <a:r>
                        <a:rPr lang="en-US" b="0" dirty="0" smtClean="0">
                          <a:solidFill>
                            <a:schemeClr val="tx1"/>
                          </a:solidFill>
                        </a:rPr>
                        <a:t>pure functional transformations</a:t>
                      </a:r>
                      <a:r>
                        <a:rPr lang="en-US" b="0" dirty="0" smtClean="0">
                          <a:solidFill>
                            <a:srgbClr val="DA1F28"/>
                          </a:solidFill>
                        </a:rPr>
                        <a:t> </a:t>
                      </a:r>
                      <a:r>
                        <a:rPr lang="en-US" b="0" dirty="0" smtClean="0"/>
                        <a:t>of data collections. </a:t>
                      </a:r>
                      <a:endParaRPr lang="en-US" b="0" dirty="0"/>
                    </a:p>
                  </a:txBody>
                  <a:tcPr/>
                </a:tc>
              </a:tr>
              <a:tr h="522124">
                <a:tc>
                  <a:txBody>
                    <a:bodyPr/>
                    <a:lstStyle/>
                    <a:p>
                      <a:pPr marL="0" indent="0">
                        <a:lnSpc>
                          <a:spcPct val="110000"/>
                        </a:lnSpc>
                        <a:buClr>
                          <a:schemeClr val="accent2"/>
                        </a:buClr>
                        <a:buFont typeface="Wingdings" charset="2"/>
                        <a:buNone/>
                      </a:pPr>
                      <a:r>
                        <a:rPr lang="en-US" b="0" dirty="0" smtClean="0"/>
                        <a:t>OOP</a:t>
                      </a:r>
                      <a:r>
                        <a:rPr lang="en-US" b="0" baseline="0" dirty="0" smtClean="0"/>
                        <a:t> </a:t>
                      </a:r>
                      <a:r>
                        <a:rPr lang="en-US" b="0" dirty="0" smtClean="0"/>
                        <a:t>describes a style of programming modeled as a sequence of commands, that modify state, which are used to implement I/O.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FP</a:t>
                      </a:r>
                      <a:r>
                        <a:rPr lang="en-US" b="0" baseline="0" dirty="0" smtClean="0"/>
                        <a:t> d</a:t>
                      </a:r>
                      <a:r>
                        <a:rPr lang="en-US" b="0" dirty="0" smtClean="0"/>
                        <a:t>escribes programs as expressions and transformations, and tries to </a:t>
                      </a:r>
                      <a:r>
                        <a:rPr lang="en-US" b="0" dirty="0" smtClean="0">
                          <a:solidFill>
                            <a:srgbClr val="DA1F28"/>
                          </a:solidFill>
                        </a:rPr>
                        <a:t>avoid mutable state and side effects</a:t>
                      </a:r>
                      <a:r>
                        <a:rPr lang="en-US" b="0" dirty="0" smtClean="0">
                          <a:solidFill>
                            <a:schemeClr val="dk1"/>
                          </a:solidFill>
                        </a:rPr>
                        <a:t>,</a:t>
                      </a:r>
                      <a:r>
                        <a:rPr lang="en-US" b="0" baseline="0" dirty="0" smtClean="0">
                          <a:solidFill>
                            <a:schemeClr val="dk1"/>
                          </a:solidFill>
                        </a:rPr>
                        <a:t> </a:t>
                      </a:r>
                      <a:r>
                        <a:rPr lang="en-US" b="0" dirty="0" smtClean="0"/>
                        <a:t>and emphasizes the application of functions</a:t>
                      </a:r>
                      <a:endParaRPr lang="en-US" b="0" dirty="0"/>
                    </a:p>
                  </a:txBody>
                  <a:tcPr/>
                </a:tc>
              </a:tr>
              <a:tr h="5221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DA1F28"/>
                          </a:solidFill>
                        </a:rPr>
                        <a:t>In</a:t>
                      </a:r>
                      <a:r>
                        <a:rPr lang="en-US" baseline="0" dirty="0" smtClean="0">
                          <a:solidFill>
                            <a:srgbClr val="DA1F28"/>
                          </a:solidFill>
                        </a:rPr>
                        <a:t> OOP we write the code that describes in details </a:t>
                      </a:r>
                      <a:r>
                        <a:rPr lang="en-US" dirty="0" smtClean="0"/>
                        <a:t>steps to accomplish the goal</a:t>
                      </a:r>
                      <a:endParaRPr lang="en-US" dirty="0" smtClean="0">
                        <a:solidFill>
                          <a:srgbClr val="DA1F28"/>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(How)</a:t>
                      </a:r>
                      <a:endParaRPr lang="en-US" b="0" dirty="0"/>
                    </a:p>
                  </a:txBody>
                  <a:tcPr/>
                </a:tc>
                <a:tc>
                  <a:txBody>
                    <a:bodyPr/>
                    <a:lstStyle/>
                    <a:p>
                      <a:r>
                        <a:rPr lang="en-US" dirty="0" smtClean="0">
                          <a:solidFill>
                            <a:srgbClr val="DA1F28"/>
                          </a:solidFill>
                        </a:rPr>
                        <a:t>FP</a:t>
                      </a:r>
                      <a:r>
                        <a:rPr lang="en-US" baseline="0" dirty="0" smtClean="0">
                          <a:solidFill>
                            <a:srgbClr val="DA1F28"/>
                          </a:solidFill>
                        </a:rPr>
                        <a:t> </a:t>
                      </a:r>
                      <a:r>
                        <a:rPr lang="en-US" dirty="0" smtClean="0">
                          <a:solidFill>
                            <a:srgbClr val="DA1F28"/>
                          </a:solidFill>
                        </a:rPr>
                        <a:t>is declarative</a:t>
                      </a:r>
                      <a:r>
                        <a:rPr lang="en-US" dirty="0" smtClean="0"/>
                        <a:t>,  write code in FP involves composing the problem as a set of functions to be executed  (What)</a:t>
                      </a:r>
                      <a:endParaRPr lang="en-US" b="0" dirty="0"/>
                    </a:p>
                  </a:txBody>
                  <a:tcPr/>
                </a:tc>
              </a:tr>
            </a:tbl>
          </a:graphicData>
        </a:graphic>
      </p:graphicFrame>
    </p:spTree>
    <p:extLst>
      <p:ext uri="{BB962C8B-B14F-4D97-AF65-F5344CB8AC3E}">
        <p14:creationId xmlns:p14="http://schemas.microsoft.com/office/powerpoint/2010/main" val="8664468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 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Ion</Template>
  <TotalTime>0</TotalTime>
  <Words>3874</Words>
  <Application>Microsoft Office PowerPoint</Application>
  <PresentationFormat>On-screen Show (16:9)</PresentationFormat>
  <Paragraphs>571</Paragraphs>
  <Slides>81</Slides>
  <Notes>81</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Calibri</vt:lpstr>
      <vt:lpstr>Consolas</vt:lpstr>
      <vt:lpstr>Gill Sans Ultra Bold</vt:lpstr>
      <vt:lpstr>Tw Cen MT</vt:lpstr>
      <vt:lpstr>Wide Latin</vt:lpstr>
      <vt:lpstr>Wingdings</vt:lpstr>
      <vt:lpstr>Wingdings 2</vt:lpstr>
      <vt:lpstr>Widescreen Presentation</vt:lpstr>
      <vt:lpstr> Why Functional Programming</vt:lpstr>
      <vt:lpstr>Agenda</vt:lpstr>
      <vt:lpstr>About me – Riccardo Terrell</vt:lpstr>
      <vt:lpstr>History </vt:lpstr>
      <vt:lpstr>Functional Programming Influence </vt:lpstr>
      <vt:lpstr>Functional Job Trend </vt:lpstr>
      <vt:lpstr>Imperative vs Functional programming</vt:lpstr>
      <vt:lpstr>Imperative programming vs Functional</vt:lpstr>
      <vt:lpstr>Imperative vs Functional programming </vt:lpstr>
      <vt:lpstr>Little ceremony  C# - Java</vt:lpstr>
      <vt:lpstr>Little ceremony  F# - Scala</vt:lpstr>
      <vt:lpstr>Four Key Concepts </vt:lpstr>
      <vt:lpstr>FP vs OOP the Switch    ?@#?%!</vt:lpstr>
      <vt:lpstr>Synonym Suffering </vt:lpstr>
      <vt:lpstr>Case: Number Classification</vt:lpstr>
      <vt:lpstr>Hello Functional Programming </vt:lpstr>
      <vt:lpstr>What is "Functional Programming?" </vt:lpstr>
      <vt:lpstr>Function-oriented rather than OO</vt:lpstr>
      <vt:lpstr>Using functions as building blocks</vt:lpstr>
      <vt:lpstr>Compose Mario</vt:lpstr>
      <vt:lpstr>Algebraic Types</vt:lpstr>
      <vt:lpstr>Algebraic Types for DSL</vt:lpstr>
      <vt:lpstr>Algebraic Types for DDD</vt:lpstr>
      <vt:lpstr>Functional characteristics </vt:lpstr>
      <vt:lpstr>Higher-Order functions</vt:lpstr>
      <vt:lpstr> Properties and Benefits of Pure Functions</vt:lpstr>
      <vt:lpstr>Immutability</vt:lpstr>
      <vt:lpstr>Immutability</vt:lpstr>
      <vt:lpstr>Mutability – The PAIN</vt:lpstr>
      <vt:lpstr>Referential Transparency </vt:lpstr>
      <vt:lpstr>Referential Transparency </vt:lpstr>
      <vt:lpstr>Referential Transparency </vt:lpstr>
      <vt:lpstr>Referential Transparency </vt:lpstr>
      <vt:lpstr>Side Effects</vt:lpstr>
      <vt:lpstr>Unwanted Side Effects are Evil!</vt:lpstr>
      <vt:lpstr>Currying </vt:lpstr>
      <vt:lpstr>Partial Application  </vt:lpstr>
      <vt:lpstr>Closure </vt:lpstr>
      <vt:lpstr>Memoization </vt:lpstr>
      <vt:lpstr>Lazy Evaluation - Strict &amp; Non-Strict Evaluation</vt:lpstr>
      <vt:lpstr>Recursion </vt:lpstr>
      <vt:lpstr>Recursion </vt:lpstr>
      <vt:lpstr>Tail Recursion </vt:lpstr>
      <vt:lpstr>Pattern matching for flow of control</vt:lpstr>
      <vt:lpstr>The Curse of null </vt:lpstr>
      <vt:lpstr>The Curse of null </vt:lpstr>
      <vt:lpstr>The Curse of null </vt:lpstr>
      <vt:lpstr>Tony Hoare</vt:lpstr>
      <vt:lpstr>The billion dollar mistake! </vt:lpstr>
      <vt:lpstr>The Possible $olution!  </vt:lpstr>
      <vt:lpstr>Why Functional Programming? </vt:lpstr>
      <vt:lpstr>Why Functional Programming? </vt:lpstr>
      <vt:lpstr>Complex      Simple</vt:lpstr>
      <vt:lpstr>Complex      Simple</vt:lpstr>
      <vt:lpstr>Complex      Simple</vt:lpstr>
      <vt:lpstr>Complex      Simple</vt:lpstr>
      <vt:lpstr>Complex      Simple</vt:lpstr>
      <vt:lpstr>Complex      Simple</vt:lpstr>
      <vt:lpstr>Complex      Simple</vt:lpstr>
      <vt:lpstr>Complex      Simple</vt:lpstr>
      <vt:lpstr>Complex      Simple</vt:lpstr>
      <vt:lpstr>Concurrency</vt:lpstr>
      <vt:lpstr>Concurrency… jams to avoid!</vt:lpstr>
      <vt:lpstr>Concurrency</vt:lpstr>
      <vt:lpstr>Actor Model</vt:lpstr>
      <vt:lpstr>Actor Model</vt:lpstr>
      <vt:lpstr>Actor Model</vt:lpstr>
      <vt:lpstr>What Actor Model can do?</vt:lpstr>
      <vt:lpstr>Pipeline Processing</vt:lpstr>
      <vt:lpstr>Why should I care?</vt:lpstr>
      <vt:lpstr>When Functional Programming?</vt:lpstr>
      <vt:lpstr>Real World Uses</vt:lpstr>
      <vt:lpstr>Wrap-Up</vt:lpstr>
      <vt:lpstr>PowerPoint Presentation</vt:lpstr>
      <vt:lpstr>References</vt:lpstr>
      <vt:lpstr>How to reach me</vt:lpstr>
      <vt:lpstr>Scala </vt:lpstr>
      <vt:lpstr>Erlang </vt:lpstr>
      <vt:lpstr>Clojure  </vt:lpstr>
      <vt:lpstr>Haskell  (1990)</vt:lpstr>
      <vt:lpstr>F#  (2005)</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2010-04-19T20:53:40Z</dcterms:created>
  <dcterms:modified xsi:type="dcterms:W3CDTF">2014-06-20T13:53:09Z</dcterms:modified>
</cp:coreProperties>
</file>